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72"/>
  </p:notesMasterIdLst>
  <p:sldIdLst>
    <p:sldId id="301" r:id="rId2"/>
    <p:sldId id="318" r:id="rId3"/>
    <p:sldId id="313" r:id="rId4"/>
    <p:sldId id="324" r:id="rId5"/>
    <p:sldId id="297" r:id="rId6"/>
    <p:sldId id="323" r:id="rId7"/>
    <p:sldId id="388" r:id="rId8"/>
    <p:sldId id="412" r:id="rId9"/>
    <p:sldId id="413" r:id="rId10"/>
    <p:sldId id="414" r:id="rId11"/>
    <p:sldId id="415" r:id="rId12"/>
    <p:sldId id="416" r:id="rId13"/>
    <p:sldId id="417" r:id="rId14"/>
    <p:sldId id="418" r:id="rId15"/>
    <p:sldId id="419" r:id="rId16"/>
    <p:sldId id="420" r:id="rId17"/>
    <p:sldId id="421" r:id="rId18"/>
    <p:sldId id="422" r:id="rId19"/>
    <p:sldId id="423" r:id="rId20"/>
    <p:sldId id="424" r:id="rId21"/>
    <p:sldId id="425" r:id="rId22"/>
    <p:sldId id="426" r:id="rId23"/>
    <p:sldId id="427" r:id="rId24"/>
    <p:sldId id="428" r:id="rId25"/>
    <p:sldId id="429" r:id="rId26"/>
    <p:sldId id="430" r:id="rId27"/>
    <p:sldId id="431" r:id="rId28"/>
    <p:sldId id="432" r:id="rId29"/>
    <p:sldId id="434" r:id="rId30"/>
    <p:sldId id="436" r:id="rId31"/>
    <p:sldId id="437" r:id="rId32"/>
    <p:sldId id="438" r:id="rId33"/>
    <p:sldId id="439" r:id="rId34"/>
    <p:sldId id="440" r:id="rId35"/>
    <p:sldId id="441" r:id="rId36"/>
    <p:sldId id="320" r:id="rId37"/>
    <p:sldId id="319" r:id="rId38"/>
    <p:sldId id="330" r:id="rId39"/>
    <p:sldId id="291" r:id="rId40"/>
    <p:sldId id="375" r:id="rId41"/>
    <p:sldId id="362" r:id="rId42"/>
    <p:sldId id="363" r:id="rId43"/>
    <p:sldId id="364" r:id="rId44"/>
    <p:sldId id="365" r:id="rId45"/>
    <p:sldId id="366" r:id="rId46"/>
    <p:sldId id="367" r:id="rId47"/>
    <p:sldId id="368" r:id="rId48"/>
    <p:sldId id="369" r:id="rId49"/>
    <p:sldId id="370" r:id="rId50"/>
    <p:sldId id="371" r:id="rId51"/>
    <p:sldId id="372" r:id="rId52"/>
    <p:sldId id="373" r:id="rId53"/>
    <p:sldId id="374" r:id="rId54"/>
    <p:sldId id="376" r:id="rId55"/>
    <p:sldId id="377" r:id="rId56"/>
    <p:sldId id="378" r:id="rId57"/>
    <p:sldId id="379" r:id="rId58"/>
    <p:sldId id="380" r:id="rId59"/>
    <p:sldId id="381" r:id="rId60"/>
    <p:sldId id="382" r:id="rId61"/>
    <p:sldId id="383" r:id="rId62"/>
    <p:sldId id="384" r:id="rId63"/>
    <p:sldId id="385" r:id="rId64"/>
    <p:sldId id="354" r:id="rId65"/>
    <p:sldId id="351" r:id="rId66"/>
    <p:sldId id="352" r:id="rId67"/>
    <p:sldId id="355" r:id="rId68"/>
    <p:sldId id="356" r:id="rId69"/>
    <p:sldId id="357" r:id="rId70"/>
    <p:sldId id="387" r:id="rId71"/>
  </p:sldIdLst>
  <p:sldSz cx="9144000" cy="5143500" type="screen16x9"/>
  <p:notesSz cx="6858000" cy="9144000"/>
  <p:defaultTextStyle>
    <a:defPPr>
      <a:defRPr lang="pt-BR"/>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00D"/>
    <a:srgbClr val="EFFF21"/>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0929" autoAdjust="0"/>
  </p:normalViewPr>
  <p:slideViewPr>
    <p:cSldViewPr>
      <p:cViewPr varScale="1">
        <p:scale>
          <a:sx n="98" d="100"/>
          <a:sy n="98" d="100"/>
        </p:scale>
        <p:origin x="588"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86F68D09-B59D-458B-80AF-8458F4BDE076}" type="datetimeFigureOut">
              <a:rPr lang="pt-BR"/>
              <a:pPr>
                <a:defRPr/>
              </a:pPr>
              <a:t>16/07/2022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pt-BR" noProof="0" smtClean="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smtClean="0"/>
              <a:t>Clique para editar o texto mestre</a:t>
            </a:r>
          </a:p>
          <a:p>
            <a:pPr lvl="1"/>
            <a:r>
              <a:rPr lang="pt-BR" noProof="0" smtClean="0"/>
              <a:t>Segundo nível</a:t>
            </a:r>
          </a:p>
          <a:p>
            <a:pPr lvl="2"/>
            <a:r>
              <a:rPr lang="pt-BR" noProof="0" smtClean="0"/>
              <a:t>Terceiro nível</a:t>
            </a:r>
          </a:p>
          <a:p>
            <a:pPr lvl="3"/>
            <a:r>
              <a:rPr lang="pt-BR" noProof="0" smtClean="0"/>
              <a:t>Quarto nível</a:t>
            </a:r>
          </a:p>
          <a:p>
            <a:pPr lvl="4"/>
            <a:r>
              <a:rPr lang="pt-BR" noProof="0" smtClean="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65B1C5D-6FC5-4148-B46E-C5238E1AC1D6}" type="slidenum">
              <a:rPr lang="pt-BR"/>
              <a:pPr/>
              <a:t>‹nº›</a:t>
            </a:fld>
            <a:endParaRPr lang="pt-BR"/>
          </a:p>
        </p:txBody>
      </p:sp>
    </p:spTree>
    <p:extLst>
      <p:ext uri="{BB962C8B-B14F-4D97-AF65-F5344CB8AC3E}">
        <p14:creationId xmlns:p14="http://schemas.microsoft.com/office/powerpoint/2010/main" val="36836344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37EE62F-0D55-4D6C-98F9-552D3383CB92}" type="slidenum">
              <a:rPr lang="pt-BR" altLang="pt-BR">
                <a:latin typeface="Times" panose="02020603050405020304" pitchFamily="18" charset="0"/>
              </a:rPr>
              <a:pPr/>
              <a:t>8</a:t>
            </a:fld>
            <a:endParaRPr lang="pt-BR" altLang="pt-BR">
              <a:latin typeface="Times" panose="02020603050405020304" pitchFamily="18" charset="0"/>
            </a:endParaRPr>
          </a:p>
        </p:txBody>
      </p:sp>
      <p:sp>
        <p:nvSpPr>
          <p:cNvPr id="75779"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1658305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776F6CB-707E-4E23-A528-1F1596194348}" type="slidenum">
              <a:rPr lang="en-US" altLang="pt-BR">
                <a:latin typeface="Times" panose="02020603050405020304" pitchFamily="18" charset="0"/>
              </a:rPr>
              <a:pPr/>
              <a:t>17</a:t>
            </a:fld>
            <a:endParaRPr lang="en-US" altLang="pt-BR">
              <a:latin typeface="Times" panose="02020603050405020304" pitchFamily="18" charset="0"/>
            </a:endParaRPr>
          </a:p>
        </p:txBody>
      </p:sp>
      <p:sp>
        <p:nvSpPr>
          <p:cNvPr id="8499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117628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E4D11B2-4271-487A-BFFB-0EE41BBD85C8}" type="slidenum">
              <a:rPr lang="en-US" altLang="pt-BR">
                <a:latin typeface="Times" panose="02020603050405020304" pitchFamily="18" charset="0"/>
              </a:rPr>
              <a:pPr/>
              <a:t>18</a:t>
            </a:fld>
            <a:endParaRPr lang="en-US" altLang="pt-BR">
              <a:latin typeface="Times" panose="02020603050405020304" pitchFamily="18" charset="0"/>
            </a:endParaRPr>
          </a:p>
        </p:txBody>
      </p:sp>
      <p:sp>
        <p:nvSpPr>
          <p:cNvPr id="8601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260834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32888BF-C670-41BD-9385-7779E710A6BF}" type="slidenum">
              <a:rPr lang="pt-BR" altLang="pt-BR">
                <a:latin typeface="Times" panose="02020603050405020304" pitchFamily="18" charset="0"/>
              </a:rPr>
              <a:pPr/>
              <a:t>19</a:t>
            </a:fld>
            <a:endParaRPr lang="pt-BR" altLang="pt-BR">
              <a:latin typeface="Times" panose="02020603050405020304" pitchFamily="18" charset="0"/>
            </a:endParaRPr>
          </a:p>
        </p:txBody>
      </p:sp>
      <p:sp>
        <p:nvSpPr>
          <p:cNvPr id="8704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4110082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EA5960C-A8F7-42BC-9CB6-F4F12063C097}" type="slidenum">
              <a:rPr lang="pt-BR" altLang="pt-BR">
                <a:latin typeface="Times" panose="02020603050405020304" pitchFamily="18" charset="0"/>
              </a:rPr>
              <a:pPr/>
              <a:t>20</a:t>
            </a:fld>
            <a:endParaRPr lang="pt-BR" altLang="pt-BR">
              <a:latin typeface="Times" panose="02020603050405020304" pitchFamily="18" charset="0"/>
            </a:endParaRPr>
          </a:p>
        </p:txBody>
      </p:sp>
      <p:sp>
        <p:nvSpPr>
          <p:cNvPr id="88067"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3178402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0DE33A4-EC07-4494-8469-2AF548F381E2}" type="slidenum">
              <a:rPr lang="pt-BR" altLang="pt-BR">
                <a:latin typeface="Times" panose="02020603050405020304" pitchFamily="18" charset="0"/>
              </a:rPr>
              <a:pPr/>
              <a:t>21</a:t>
            </a:fld>
            <a:endParaRPr lang="pt-BR" altLang="pt-BR">
              <a:latin typeface="Times" panose="02020603050405020304" pitchFamily="18" charset="0"/>
            </a:endParaRPr>
          </a:p>
        </p:txBody>
      </p:sp>
      <p:sp>
        <p:nvSpPr>
          <p:cNvPr id="89091"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2786969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5EC0957-0B95-48A1-9AE6-729888D34C1C}" type="slidenum">
              <a:rPr lang="pt-BR" altLang="pt-BR">
                <a:latin typeface="Times" panose="02020603050405020304" pitchFamily="18" charset="0"/>
              </a:rPr>
              <a:pPr/>
              <a:t>22</a:t>
            </a:fld>
            <a:endParaRPr lang="pt-BR" altLang="pt-BR">
              <a:latin typeface="Times" panose="02020603050405020304" pitchFamily="18" charset="0"/>
            </a:endParaRPr>
          </a:p>
        </p:txBody>
      </p:sp>
      <p:sp>
        <p:nvSpPr>
          <p:cNvPr id="90115"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663538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799773A-05F9-4DC2-9653-256470F23199}" type="slidenum">
              <a:rPr lang="pt-BR" altLang="pt-BR">
                <a:latin typeface="Times" panose="02020603050405020304" pitchFamily="18" charset="0"/>
              </a:rPr>
              <a:pPr/>
              <a:t>23</a:t>
            </a:fld>
            <a:endParaRPr lang="pt-BR" altLang="pt-BR">
              <a:latin typeface="Times" panose="02020603050405020304" pitchFamily="18" charset="0"/>
            </a:endParaRPr>
          </a:p>
        </p:txBody>
      </p:sp>
      <p:sp>
        <p:nvSpPr>
          <p:cNvPr id="91139"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3321440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E1306CD-4BBA-4F18-9D0D-AC3DFEF5AD3D}" type="slidenum">
              <a:rPr lang="pt-BR" altLang="pt-BR">
                <a:latin typeface="Times" panose="02020603050405020304" pitchFamily="18" charset="0"/>
              </a:rPr>
              <a:pPr/>
              <a:t>24</a:t>
            </a:fld>
            <a:endParaRPr lang="pt-BR" altLang="pt-BR">
              <a:latin typeface="Times" panose="02020603050405020304" pitchFamily="18" charset="0"/>
            </a:endParaRPr>
          </a:p>
        </p:txBody>
      </p:sp>
      <p:sp>
        <p:nvSpPr>
          <p:cNvPr id="9216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2128614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C93E7F0-C208-4421-B7FC-415623839A28}" type="slidenum">
              <a:rPr lang="pt-BR" altLang="pt-BR">
                <a:latin typeface="Times" panose="02020603050405020304" pitchFamily="18" charset="0"/>
              </a:rPr>
              <a:pPr/>
              <a:t>25</a:t>
            </a:fld>
            <a:endParaRPr lang="pt-BR" altLang="pt-BR">
              <a:latin typeface="Times" panose="02020603050405020304" pitchFamily="18" charset="0"/>
            </a:endParaRPr>
          </a:p>
        </p:txBody>
      </p:sp>
      <p:sp>
        <p:nvSpPr>
          <p:cNvPr id="93187"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229730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4A8B8E7-30E1-42B4-81C6-46270210EE4E}" type="slidenum">
              <a:rPr lang="pt-BR" altLang="pt-BR">
                <a:latin typeface="Times" panose="02020603050405020304" pitchFamily="18" charset="0"/>
              </a:rPr>
              <a:pPr/>
              <a:t>26</a:t>
            </a:fld>
            <a:endParaRPr lang="pt-BR" altLang="pt-BR">
              <a:latin typeface="Times" panose="02020603050405020304" pitchFamily="18" charset="0"/>
            </a:endParaRPr>
          </a:p>
        </p:txBody>
      </p:sp>
      <p:sp>
        <p:nvSpPr>
          <p:cNvPr id="94211"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2461460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40A86B3-0346-44CE-A5FD-D63D75B18C1B}" type="slidenum">
              <a:rPr lang="pt-BR" altLang="pt-BR">
                <a:latin typeface="Times" panose="02020603050405020304" pitchFamily="18" charset="0"/>
              </a:rPr>
              <a:pPr/>
              <a:t>9</a:t>
            </a:fld>
            <a:endParaRPr lang="pt-BR" altLang="pt-BR">
              <a:latin typeface="Times" panose="02020603050405020304" pitchFamily="18" charset="0"/>
            </a:endParaRPr>
          </a:p>
        </p:txBody>
      </p:sp>
      <p:sp>
        <p:nvSpPr>
          <p:cNvPr id="7680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3627825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0379F19-993E-4495-8FF1-0B6A09E35ECB}" type="slidenum">
              <a:rPr lang="pt-BR" altLang="pt-BR">
                <a:latin typeface="Times" panose="02020603050405020304" pitchFamily="18" charset="0"/>
              </a:rPr>
              <a:pPr/>
              <a:t>27</a:t>
            </a:fld>
            <a:endParaRPr lang="pt-BR" altLang="pt-BR">
              <a:latin typeface="Times" panose="02020603050405020304" pitchFamily="18" charset="0"/>
            </a:endParaRPr>
          </a:p>
        </p:txBody>
      </p:sp>
      <p:sp>
        <p:nvSpPr>
          <p:cNvPr id="95235"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884948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F391B15-78CE-4DAE-8C52-E3406024CCF4}" type="slidenum">
              <a:rPr lang="pt-BR" altLang="pt-BR">
                <a:latin typeface="Times" panose="02020603050405020304" pitchFamily="18" charset="0"/>
              </a:rPr>
              <a:pPr/>
              <a:t>28</a:t>
            </a:fld>
            <a:endParaRPr lang="pt-BR" altLang="pt-BR">
              <a:latin typeface="Times" panose="02020603050405020304" pitchFamily="18" charset="0"/>
            </a:endParaRPr>
          </a:p>
        </p:txBody>
      </p:sp>
      <p:sp>
        <p:nvSpPr>
          <p:cNvPr id="96259"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3293613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192414D-0D5E-4BE6-B88D-A3D28B68A934}" type="slidenum">
              <a:rPr lang="pt-BR" altLang="pt-BR">
                <a:latin typeface="Times" panose="02020603050405020304" pitchFamily="18" charset="0"/>
              </a:rPr>
              <a:pPr/>
              <a:t>29</a:t>
            </a:fld>
            <a:endParaRPr lang="pt-BR" altLang="pt-BR">
              <a:latin typeface="Times" panose="02020603050405020304" pitchFamily="18" charset="0"/>
            </a:endParaRPr>
          </a:p>
        </p:txBody>
      </p:sp>
      <p:sp>
        <p:nvSpPr>
          <p:cNvPr id="9728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299189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3E53F74-5C3D-438A-9688-2D98DF3BC99B}" type="slidenum">
              <a:rPr lang="pt-BR" altLang="pt-BR">
                <a:latin typeface="Times" panose="02020603050405020304" pitchFamily="18" charset="0"/>
              </a:rPr>
              <a:pPr/>
              <a:t>30</a:t>
            </a:fld>
            <a:endParaRPr lang="pt-BR" altLang="pt-BR">
              <a:latin typeface="Times" panose="02020603050405020304" pitchFamily="18" charset="0"/>
            </a:endParaRPr>
          </a:p>
        </p:txBody>
      </p:sp>
      <p:sp>
        <p:nvSpPr>
          <p:cNvPr id="98307"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3248291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8998BC8-B13D-436D-BE00-94A4CFFB8565}" type="slidenum">
              <a:rPr lang="pt-BR" altLang="pt-BR">
                <a:latin typeface="Times" panose="02020603050405020304" pitchFamily="18" charset="0"/>
              </a:rPr>
              <a:pPr/>
              <a:t>31</a:t>
            </a:fld>
            <a:endParaRPr lang="pt-BR" altLang="pt-BR">
              <a:latin typeface="Times" panose="02020603050405020304" pitchFamily="18" charset="0"/>
            </a:endParaRPr>
          </a:p>
        </p:txBody>
      </p:sp>
      <p:sp>
        <p:nvSpPr>
          <p:cNvPr id="99331"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4073658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35E1700-B35F-4CD4-9018-9F021C250482}" type="slidenum">
              <a:rPr lang="pt-BR" altLang="pt-BR">
                <a:latin typeface="Times" panose="02020603050405020304" pitchFamily="18" charset="0"/>
              </a:rPr>
              <a:pPr/>
              <a:t>32</a:t>
            </a:fld>
            <a:endParaRPr lang="pt-BR" altLang="pt-BR">
              <a:latin typeface="Times" panose="02020603050405020304" pitchFamily="18" charset="0"/>
            </a:endParaRPr>
          </a:p>
        </p:txBody>
      </p:sp>
      <p:sp>
        <p:nvSpPr>
          <p:cNvPr id="100355"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669647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5625286-D40F-4EFE-89F0-10009547847A}" type="slidenum">
              <a:rPr lang="pt-BR" altLang="pt-BR">
                <a:latin typeface="Times" panose="02020603050405020304" pitchFamily="18" charset="0"/>
              </a:rPr>
              <a:pPr/>
              <a:t>33</a:t>
            </a:fld>
            <a:endParaRPr lang="pt-BR" altLang="pt-BR">
              <a:latin typeface="Times" panose="02020603050405020304" pitchFamily="18" charset="0"/>
            </a:endParaRPr>
          </a:p>
        </p:txBody>
      </p:sp>
      <p:sp>
        <p:nvSpPr>
          <p:cNvPr id="101379"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1957592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6FDD8F9-BB11-4526-8DBF-4FEDC061FD8D}" type="slidenum">
              <a:rPr lang="pt-BR" altLang="pt-BR">
                <a:latin typeface="Times" panose="02020603050405020304" pitchFamily="18" charset="0"/>
              </a:rPr>
              <a:pPr/>
              <a:t>34</a:t>
            </a:fld>
            <a:endParaRPr lang="pt-BR" altLang="pt-BR">
              <a:latin typeface="Times" panose="02020603050405020304" pitchFamily="18" charset="0"/>
            </a:endParaRPr>
          </a:p>
        </p:txBody>
      </p:sp>
      <p:sp>
        <p:nvSpPr>
          <p:cNvPr id="10240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939120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FDFFD33-327A-47BE-A3D8-D78A1FC11A75}" type="slidenum">
              <a:rPr lang="pt-BR" altLang="pt-BR">
                <a:latin typeface="Times" panose="02020603050405020304" pitchFamily="18" charset="0"/>
              </a:rPr>
              <a:pPr/>
              <a:t>35</a:t>
            </a:fld>
            <a:endParaRPr lang="pt-BR" altLang="pt-BR">
              <a:latin typeface="Times" panose="02020603050405020304" pitchFamily="18" charset="0"/>
            </a:endParaRPr>
          </a:p>
        </p:txBody>
      </p:sp>
      <p:sp>
        <p:nvSpPr>
          <p:cNvPr id="103427"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3054637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0D363A0-17CA-4A2C-A140-5549239A454F}" type="slidenum">
              <a:rPr lang="pt-BR" altLang="pt-BR">
                <a:latin typeface="Times" panose="02020603050405020304" pitchFamily="18" charset="0"/>
              </a:rPr>
              <a:pPr/>
              <a:t>10</a:t>
            </a:fld>
            <a:endParaRPr lang="pt-BR" altLang="pt-BR">
              <a:latin typeface="Times" panose="02020603050405020304" pitchFamily="18" charset="0"/>
            </a:endParaRPr>
          </a:p>
        </p:txBody>
      </p:sp>
      <p:sp>
        <p:nvSpPr>
          <p:cNvPr id="77827"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2474473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F7404D1-1028-4B80-A7CB-E31FFE52C1E6}" type="slidenum">
              <a:rPr lang="pt-BR" altLang="pt-BR">
                <a:latin typeface="Times" panose="02020603050405020304" pitchFamily="18" charset="0"/>
              </a:rPr>
              <a:pPr/>
              <a:t>11</a:t>
            </a:fld>
            <a:endParaRPr lang="pt-BR" altLang="pt-BR">
              <a:latin typeface="Times" panose="02020603050405020304" pitchFamily="18" charset="0"/>
            </a:endParaRPr>
          </a:p>
        </p:txBody>
      </p:sp>
      <p:sp>
        <p:nvSpPr>
          <p:cNvPr id="78851"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62142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ECC9566-6142-4610-8AFC-7646B951F5BB}" type="slidenum">
              <a:rPr lang="pt-BR" altLang="pt-BR">
                <a:latin typeface="Times" panose="02020603050405020304" pitchFamily="18" charset="0"/>
              </a:rPr>
              <a:pPr/>
              <a:t>12</a:t>
            </a:fld>
            <a:endParaRPr lang="pt-BR" altLang="pt-BR">
              <a:latin typeface="Times" panose="02020603050405020304" pitchFamily="18" charset="0"/>
            </a:endParaRPr>
          </a:p>
        </p:txBody>
      </p:sp>
      <p:sp>
        <p:nvSpPr>
          <p:cNvPr id="79875"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445396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CE954FF-18D1-41BC-A2D5-150834D433C1}" type="slidenum">
              <a:rPr lang="en-US" altLang="pt-BR">
                <a:latin typeface="Times" panose="02020603050405020304" pitchFamily="18" charset="0"/>
              </a:rPr>
              <a:pPr/>
              <a:t>13</a:t>
            </a:fld>
            <a:endParaRPr lang="en-US" altLang="pt-BR">
              <a:latin typeface="Times" panose="02020603050405020304" pitchFamily="18" charset="0"/>
            </a:endParaRPr>
          </a:p>
        </p:txBody>
      </p:sp>
      <p:sp>
        <p:nvSpPr>
          <p:cNvPr id="8089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272323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B1DA4E2-A195-41D3-8BD6-A3B95AC90293}" type="slidenum">
              <a:rPr lang="en-US" altLang="pt-BR">
                <a:latin typeface="Times" panose="02020603050405020304" pitchFamily="18" charset="0"/>
              </a:rPr>
              <a:pPr/>
              <a:t>14</a:t>
            </a:fld>
            <a:endParaRPr lang="en-US" altLang="pt-BR">
              <a:latin typeface="Times" panose="02020603050405020304" pitchFamily="18" charset="0"/>
            </a:endParaRPr>
          </a:p>
        </p:txBody>
      </p:sp>
      <p:sp>
        <p:nvSpPr>
          <p:cNvPr id="81923"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23009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ED58392-74B8-4C9C-8C49-F3E866735B5A}" type="slidenum">
              <a:rPr lang="en-US" altLang="pt-BR">
                <a:latin typeface="Times" panose="02020603050405020304" pitchFamily="18" charset="0"/>
              </a:rPr>
              <a:pPr/>
              <a:t>15</a:t>
            </a:fld>
            <a:endParaRPr lang="en-US" altLang="pt-BR">
              <a:latin typeface="Times" panose="02020603050405020304" pitchFamily="18" charset="0"/>
            </a:endParaRPr>
          </a:p>
        </p:txBody>
      </p:sp>
      <p:sp>
        <p:nvSpPr>
          <p:cNvPr id="8294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474248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BB37C98-5166-477E-AEE3-3E52D66A254D}" type="slidenum">
              <a:rPr lang="en-US" altLang="pt-BR">
                <a:latin typeface="Times" panose="02020603050405020304" pitchFamily="18" charset="0"/>
              </a:rPr>
              <a:pPr/>
              <a:t>16</a:t>
            </a:fld>
            <a:endParaRPr lang="en-US" altLang="pt-BR">
              <a:latin typeface="Times" panose="02020603050405020304" pitchFamily="18" charset="0"/>
            </a:endParaRPr>
          </a:p>
        </p:txBody>
      </p:sp>
      <p:sp>
        <p:nvSpPr>
          <p:cNvPr id="8397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smtClean="0">
              <a:latin typeface="Times" panose="02020603050405020304" pitchFamily="18" charset="0"/>
            </a:endParaRPr>
          </a:p>
        </p:txBody>
      </p:sp>
    </p:spTree>
    <p:extLst>
      <p:ext uri="{BB962C8B-B14F-4D97-AF65-F5344CB8AC3E}">
        <p14:creationId xmlns:p14="http://schemas.microsoft.com/office/powerpoint/2010/main" val="50141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0" y="4763"/>
            <a:ext cx="9140825" cy="5138737"/>
            <a:chOff x="0" y="4"/>
            <a:chExt cx="5758" cy="4316"/>
          </a:xfrm>
        </p:grpSpPr>
        <p:grpSp>
          <p:nvGrpSpPr>
            <p:cNvPr id="5" name="Group 3"/>
            <p:cNvGrpSpPr>
              <a:grpSpLocks/>
            </p:cNvGrpSpPr>
            <p:nvPr/>
          </p:nvGrpSpPr>
          <p:grpSpPr bwMode="auto">
            <a:xfrm>
              <a:off x="0" y="1161"/>
              <a:ext cx="5758" cy="3159"/>
              <a:chOff x="0" y="1161"/>
              <a:chExt cx="5758" cy="3159"/>
            </a:xfrm>
          </p:grpSpPr>
          <p:sp>
            <p:nvSpPr>
              <p:cNvPr id="16" name="Freeform 4"/>
              <p:cNvSpPr>
                <a:spLocks/>
              </p:cNvSpPr>
              <p:nvPr/>
            </p:nvSpPr>
            <p:spPr bwMode="hidden">
              <a:xfrm>
                <a:off x="558" y="1161"/>
                <a:ext cx="5200" cy="3159"/>
              </a:xfrm>
              <a:custGeom>
                <a:avLst/>
                <a:gdLst>
                  <a:gd name="T0" fmla="*/ 0 w 5184"/>
                  <a:gd name="T1" fmla="*/ 3159 h 3159"/>
                  <a:gd name="T2" fmla="*/ 5394 w 5184"/>
                  <a:gd name="T3" fmla="*/ 3159 h 3159"/>
                  <a:gd name="T4" fmla="*/ 5394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a:defRPr/>
                </a:pPr>
                <a:endParaRPr lang="pt-BR"/>
              </a:p>
            </p:txBody>
          </p:sp>
          <p:sp>
            <p:nvSpPr>
              <p:cNvPr id="17" name="Freeform 5"/>
              <p:cNvSpPr>
                <a:spLocks/>
              </p:cNvSpPr>
              <p:nvPr/>
            </p:nvSpPr>
            <p:spPr bwMode="hidden">
              <a:xfrm>
                <a:off x="0" y="1161"/>
                <a:ext cx="558" cy="3159"/>
              </a:xfrm>
              <a:custGeom>
                <a:avLst/>
                <a:gdLst>
                  <a:gd name="T0" fmla="*/ 0 w 556"/>
                  <a:gd name="T1" fmla="*/ 0 h 3159"/>
                  <a:gd name="T2" fmla="*/ 0 w 556"/>
                  <a:gd name="T3" fmla="*/ 3159 h 3159"/>
                  <a:gd name="T4" fmla="*/ 582 w 556"/>
                  <a:gd name="T5" fmla="*/ 3159 h 3159"/>
                  <a:gd name="T6" fmla="*/ 582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a:defRPr/>
                </a:pPr>
                <a:endParaRPr lang="pt-BR"/>
              </a:p>
            </p:txBody>
          </p:sp>
        </p:grpSp>
        <p:sp>
          <p:nvSpPr>
            <p:cNvPr id="6" name="Freeform 6"/>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1" hangingPunct="1">
                <a:defRPr/>
              </a:pPr>
              <a:endParaRPr lang="pt-BR"/>
            </a:p>
          </p:txBody>
        </p:sp>
        <p:sp>
          <p:nvSpPr>
            <p:cNvPr id="7" name="Freeform 7"/>
            <p:cNvSpPr>
              <a:spLocks/>
            </p:cNvSpPr>
            <p:nvPr/>
          </p:nvSpPr>
          <p:spPr bwMode="ltGray">
            <a:xfrm>
              <a:off x="767" y="1155"/>
              <a:ext cx="252" cy="12"/>
            </a:xfrm>
            <a:custGeom>
              <a:avLst/>
              <a:gdLst>
                <a:gd name="T0" fmla="*/ 264 w 251"/>
                <a:gd name="T1" fmla="*/ 0 h 12"/>
                <a:gd name="T2" fmla="*/ 0 w 251"/>
                <a:gd name="T3" fmla="*/ 0 h 12"/>
                <a:gd name="T4" fmla="*/ 0 w 251"/>
                <a:gd name="T5" fmla="*/ 12 h 12"/>
                <a:gd name="T6" fmla="*/ 264 w 251"/>
                <a:gd name="T7" fmla="*/ 12 h 12"/>
                <a:gd name="T8" fmla="*/ 264 w 251"/>
                <a:gd name="T9" fmla="*/ 0 h 12"/>
                <a:gd name="T10" fmla="*/ 264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a:defRPr/>
              </a:pPr>
              <a:endParaRPr lang="pt-BR"/>
            </a:p>
          </p:txBody>
        </p:sp>
        <p:sp>
          <p:nvSpPr>
            <p:cNvPr id="8" name="Freeform 8"/>
            <p:cNvSpPr>
              <a:spLocks/>
            </p:cNvSpPr>
            <p:nvPr/>
          </p:nvSpPr>
          <p:spPr bwMode="ltGray">
            <a:xfrm>
              <a:off x="0" y="1155"/>
              <a:ext cx="351" cy="12"/>
            </a:xfrm>
            <a:custGeom>
              <a:avLst/>
              <a:gdLst>
                <a:gd name="T0" fmla="*/ 0 w 251"/>
                <a:gd name="T1" fmla="*/ 0 h 12"/>
                <a:gd name="T2" fmla="*/ 0 w 251"/>
                <a:gd name="T3" fmla="*/ 12 h 12"/>
                <a:gd name="T4" fmla="*/ 19652 w 251"/>
                <a:gd name="T5" fmla="*/ 12 h 12"/>
                <a:gd name="T6" fmla="*/ 19652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a:defRPr/>
              </a:pPr>
              <a:endParaRPr lang="pt-BR"/>
            </a:p>
          </p:txBody>
        </p:sp>
        <p:grpSp>
          <p:nvGrpSpPr>
            <p:cNvPr id="9" name="Group 9"/>
            <p:cNvGrpSpPr>
              <a:grpSpLocks/>
            </p:cNvGrpSpPr>
            <p:nvPr/>
          </p:nvGrpSpPr>
          <p:grpSpPr bwMode="auto">
            <a:xfrm>
              <a:off x="348" y="4"/>
              <a:ext cx="5410" cy="4316"/>
              <a:chOff x="348" y="4"/>
              <a:chExt cx="5410" cy="4316"/>
            </a:xfrm>
          </p:grpSpPr>
          <p:sp>
            <p:nvSpPr>
              <p:cNvPr id="10" name="Freeform 10"/>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a:defRPr/>
                </a:pPr>
                <a:endParaRPr lang="pt-BR"/>
              </a:p>
            </p:txBody>
          </p:sp>
          <p:sp>
            <p:nvSpPr>
              <p:cNvPr id="11" name="Freeform 11"/>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pt-BR"/>
              </a:p>
            </p:txBody>
          </p:sp>
          <p:sp>
            <p:nvSpPr>
              <p:cNvPr id="12" name="Freeform 12"/>
              <p:cNvSpPr>
                <a:spLocks/>
              </p:cNvSpPr>
              <p:nvPr/>
            </p:nvSpPr>
            <p:spPr bwMode="ltGray">
              <a:xfrm>
                <a:off x="1019" y="1155"/>
                <a:ext cx="4739" cy="12"/>
              </a:xfrm>
              <a:custGeom>
                <a:avLst/>
                <a:gdLst>
                  <a:gd name="T0" fmla="*/ 4921 w 4724"/>
                  <a:gd name="T1" fmla="*/ 0 h 12"/>
                  <a:gd name="T2" fmla="*/ 0 w 4724"/>
                  <a:gd name="T3" fmla="*/ 0 h 12"/>
                  <a:gd name="T4" fmla="*/ 0 w 4724"/>
                  <a:gd name="T5" fmla="*/ 12 h 12"/>
                  <a:gd name="T6" fmla="*/ 4921 w 4724"/>
                  <a:gd name="T7" fmla="*/ 12 h 12"/>
                  <a:gd name="T8" fmla="*/ 4921 w 4724"/>
                  <a:gd name="T9" fmla="*/ 0 h 12"/>
                  <a:gd name="T10" fmla="*/ 4921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a:defRPr/>
                </a:pPr>
                <a:endParaRPr lang="pt-BR"/>
              </a:p>
            </p:txBody>
          </p:sp>
          <p:sp>
            <p:nvSpPr>
              <p:cNvPr id="13" name="Freeform 13"/>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a:defRPr/>
                </a:pPr>
                <a:endParaRPr lang="pt-BR"/>
              </a:p>
            </p:txBody>
          </p:sp>
          <p:sp>
            <p:nvSpPr>
              <p:cNvPr id="14" name="Freeform 14"/>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a:defRPr/>
                </a:pPr>
                <a:endParaRPr lang="pt-BR"/>
              </a:p>
            </p:txBody>
          </p:sp>
          <p:sp>
            <p:nvSpPr>
              <p:cNvPr id="15" name="Freeform 15"/>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1" hangingPunct="1">
                  <a:defRPr/>
                </a:pPr>
                <a:endParaRPr lang="pt-BR"/>
              </a:p>
            </p:txBody>
          </p:sp>
        </p:grpSp>
      </p:grpSp>
      <p:sp>
        <p:nvSpPr>
          <p:cNvPr id="39952" name="Rectangle 16"/>
          <p:cNvSpPr>
            <a:spLocks noGrp="1" noChangeArrowheads="1"/>
          </p:cNvSpPr>
          <p:nvPr>
            <p:ph type="ctrTitle" sz="quarter"/>
          </p:nvPr>
        </p:nvSpPr>
        <p:spPr>
          <a:xfrm>
            <a:off x="1066800" y="1497807"/>
            <a:ext cx="7086600" cy="1073944"/>
          </a:xfrm>
        </p:spPr>
        <p:txBody>
          <a:bodyPr anchor="b"/>
          <a:lstStyle>
            <a:lvl1pPr>
              <a:defRPr/>
            </a:lvl1pPr>
          </a:lstStyle>
          <a:p>
            <a:r>
              <a:rPr lang="pt-BR"/>
              <a:t>Clique para editar o estilo do título mestre</a:t>
            </a:r>
          </a:p>
        </p:txBody>
      </p:sp>
      <p:sp>
        <p:nvSpPr>
          <p:cNvPr id="39953" name="Rectangle 17"/>
          <p:cNvSpPr>
            <a:spLocks noGrp="1" noChangeArrowheads="1"/>
          </p:cNvSpPr>
          <p:nvPr>
            <p:ph type="subTitle" sz="quarter" idx="1"/>
          </p:nvPr>
        </p:nvSpPr>
        <p:spPr>
          <a:xfrm>
            <a:off x="1066800" y="2914650"/>
            <a:ext cx="6400800" cy="1314450"/>
          </a:xfrm>
        </p:spPr>
        <p:txBody>
          <a:bodyPr/>
          <a:lstStyle>
            <a:lvl1pPr marL="0" indent="0">
              <a:buFont typeface="Wingdings" pitchFamily="2" charset="2"/>
              <a:buNone/>
              <a:defRPr/>
            </a:lvl1pPr>
          </a:lstStyle>
          <a:p>
            <a:r>
              <a:rPr lang="pt-BR"/>
              <a:t>Clique para editar o estilo do subtítulo mestre</a:t>
            </a:r>
          </a:p>
        </p:txBody>
      </p:sp>
      <p:sp>
        <p:nvSpPr>
          <p:cNvPr id="18" name="Rectangle 18"/>
          <p:cNvSpPr>
            <a:spLocks noGrp="1" noChangeArrowheads="1"/>
          </p:cNvSpPr>
          <p:nvPr>
            <p:ph type="dt" sz="quarter" idx="10"/>
          </p:nvPr>
        </p:nvSpPr>
        <p:spPr/>
        <p:txBody>
          <a:bodyPr/>
          <a:lstStyle>
            <a:lvl1pPr>
              <a:defRPr/>
            </a:lvl1pPr>
          </a:lstStyle>
          <a:p>
            <a:pPr>
              <a:defRPr/>
            </a:pPr>
            <a:fld id="{2C17D4EB-2504-43E7-B4FE-AE779F37EC37}" type="datetimeFigureOut">
              <a:rPr lang="pt-BR"/>
              <a:pPr>
                <a:defRPr/>
              </a:pPr>
              <a:t>16/07/2022</a:t>
            </a:fld>
            <a:endParaRPr lang="pt-BR"/>
          </a:p>
        </p:txBody>
      </p:sp>
      <p:sp>
        <p:nvSpPr>
          <p:cNvPr id="19" name="Rectangle 19"/>
          <p:cNvSpPr>
            <a:spLocks noGrp="1" noChangeArrowheads="1"/>
          </p:cNvSpPr>
          <p:nvPr>
            <p:ph type="ftr" sz="quarter" idx="11"/>
          </p:nvPr>
        </p:nvSpPr>
        <p:spPr>
          <a:xfrm>
            <a:off x="3352800" y="4686300"/>
            <a:ext cx="2895600" cy="342900"/>
          </a:xfrm>
        </p:spPr>
        <p:txBody>
          <a:bodyPr/>
          <a:lstStyle>
            <a:lvl1pPr>
              <a:defRPr/>
            </a:lvl1pPr>
          </a:lstStyle>
          <a:p>
            <a:pPr>
              <a:defRPr/>
            </a:pPr>
            <a:endParaRPr lang="pt-BR"/>
          </a:p>
        </p:txBody>
      </p:sp>
      <p:sp>
        <p:nvSpPr>
          <p:cNvPr id="20" name="Rectangle 20"/>
          <p:cNvSpPr>
            <a:spLocks noGrp="1" noChangeArrowheads="1"/>
          </p:cNvSpPr>
          <p:nvPr>
            <p:ph type="sldNum" sz="quarter" idx="12"/>
          </p:nvPr>
        </p:nvSpPr>
        <p:spPr/>
        <p:txBody>
          <a:bodyPr/>
          <a:lstStyle>
            <a:lvl1pPr>
              <a:defRPr/>
            </a:lvl1pPr>
          </a:lstStyle>
          <a:p>
            <a:fld id="{3CCB3CAF-D8B2-4E61-B3CF-702FBA1CAFF6}" type="slidenum">
              <a:rPr lang="pt-BR" altLang="pt-BR"/>
              <a:pPr/>
              <a:t>‹nº›</a:t>
            </a:fld>
            <a:endParaRPr lang="pt-BR" altLang="pt-BR"/>
          </a:p>
        </p:txBody>
      </p:sp>
    </p:spTree>
    <p:extLst>
      <p:ext uri="{BB962C8B-B14F-4D97-AF65-F5344CB8AC3E}">
        <p14:creationId xmlns:p14="http://schemas.microsoft.com/office/powerpoint/2010/main" val="2722279269"/>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17"/>
          <p:cNvSpPr>
            <a:spLocks noGrp="1" noChangeArrowheads="1"/>
          </p:cNvSpPr>
          <p:nvPr>
            <p:ph type="dt" sz="half" idx="10"/>
          </p:nvPr>
        </p:nvSpPr>
        <p:spPr>
          <a:ln/>
        </p:spPr>
        <p:txBody>
          <a:bodyPr/>
          <a:lstStyle>
            <a:lvl1pPr>
              <a:defRPr/>
            </a:lvl1pPr>
          </a:lstStyle>
          <a:p>
            <a:pPr>
              <a:defRPr/>
            </a:pPr>
            <a:fld id="{794EA954-7FD5-4566-9627-585091DC4830}" type="datetimeFigureOut">
              <a:rPr lang="pt-BR"/>
              <a:pPr>
                <a:defRPr/>
              </a:pPr>
              <a:t>16/07/2022</a:t>
            </a:fld>
            <a:endParaRPr lang="pt-BR"/>
          </a:p>
        </p:txBody>
      </p:sp>
      <p:sp>
        <p:nvSpPr>
          <p:cNvPr id="5" name="Rectangle 18"/>
          <p:cNvSpPr>
            <a:spLocks noGrp="1" noChangeArrowheads="1"/>
          </p:cNvSpPr>
          <p:nvPr>
            <p:ph type="ftr" sz="quarter" idx="11"/>
          </p:nvPr>
        </p:nvSpPr>
        <p:spPr>
          <a:ln/>
        </p:spPr>
        <p:txBody>
          <a:bodyPr/>
          <a:lstStyle>
            <a:lvl1pPr>
              <a:defRPr/>
            </a:lvl1pPr>
          </a:lstStyle>
          <a:p>
            <a:pPr>
              <a:defRPr/>
            </a:pPr>
            <a:endParaRPr lang="pt-BR"/>
          </a:p>
        </p:txBody>
      </p:sp>
      <p:sp>
        <p:nvSpPr>
          <p:cNvPr id="6" name="Rectangle 19"/>
          <p:cNvSpPr>
            <a:spLocks noGrp="1" noChangeArrowheads="1"/>
          </p:cNvSpPr>
          <p:nvPr>
            <p:ph type="sldNum" sz="quarter" idx="12"/>
          </p:nvPr>
        </p:nvSpPr>
        <p:spPr>
          <a:ln/>
        </p:spPr>
        <p:txBody>
          <a:bodyPr/>
          <a:lstStyle>
            <a:lvl1pPr>
              <a:defRPr/>
            </a:lvl1pPr>
          </a:lstStyle>
          <a:p>
            <a:fld id="{390B2767-808F-43D6-916D-BB05616418D5}" type="slidenum">
              <a:rPr lang="pt-BR" altLang="pt-BR"/>
              <a:pPr/>
              <a:t>‹nº›</a:t>
            </a:fld>
            <a:endParaRPr lang="pt-BR" altLang="pt-BR"/>
          </a:p>
        </p:txBody>
      </p:sp>
    </p:spTree>
    <p:extLst>
      <p:ext uri="{BB962C8B-B14F-4D97-AF65-F5344CB8AC3E}">
        <p14:creationId xmlns:p14="http://schemas.microsoft.com/office/powerpoint/2010/main" val="4279882628"/>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724650" y="228600"/>
            <a:ext cx="1885950" cy="4343400"/>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1066800" y="228600"/>
            <a:ext cx="5505450" cy="4343400"/>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17"/>
          <p:cNvSpPr>
            <a:spLocks noGrp="1" noChangeArrowheads="1"/>
          </p:cNvSpPr>
          <p:nvPr>
            <p:ph type="dt" sz="half" idx="10"/>
          </p:nvPr>
        </p:nvSpPr>
        <p:spPr>
          <a:ln/>
        </p:spPr>
        <p:txBody>
          <a:bodyPr/>
          <a:lstStyle>
            <a:lvl1pPr>
              <a:defRPr/>
            </a:lvl1pPr>
          </a:lstStyle>
          <a:p>
            <a:pPr>
              <a:defRPr/>
            </a:pPr>
            <a:fld id="{481CD05E-E309-4D1C-9359-C8B37E417581}" type="datetimeFigureOut">
              <a:rPr lang="pt-BR"/>
              <a:pPr>
                <a:defRPr/>
              </a:pPr>
              <a:t>16/07/2022</a:t>
            </a:fld>
            <a:endParaRPr lang="pt-BR"/>
          </a:p>
        </p:txBody>
      </p:sp>
      <p:sp>
        <p:nvSpPr>
          <p:cNvPr id="5" name="Rectangle 18"/>
          <p:cNvSpPr>
            <a:spLocks noGrp="1" noChangeArrowheads="1"/>
          </p:cNvSpPr>
          <p:nvPr>
            <p:ph type="ftr" sz="quarter" idx="11"/>
          </p:nvPr>
        </p:nvSpPr>
        <p:spPr>
          <a:ln/>
        </p:spPr>
        <p:txBody>
          <a:bodyPr/>
          <a:lstStyle>
            <a:lvl1pPr>
              <a:defRPr/>
            </a:lvl1pPr>
          </a:lstStyle>
          <a:p>
            <a:pPr>
              <a:defRPr/>
            </a:pPr>
            <a:endParaRPr lang="pt-BR"/>
          </a:p>
        </p:txBody>
      </p:sp>
      <p:sp>
        <p:nvSpPr>
          <p:cNvPr id="6" name="Rectangle 19"/>
          <p:cNvSpPr>
            <a:spLocks noGrp="1" noChangeArrowheads="1"/>
          </p:cNvSpPr>
          <p:nvPr>
            <p:ph type="sldNum" sz="quarter" idx="12"/>
          </p:nvPr>
        </p:nvSpPr>
        <p:spPr>
          <a:ln/>
        </p:spPr>
        <p:txBody>
          <a:bodyPr/>
          <a:lstStyle>
            <a:lvl1pPr>
              <a:defRPr/>
            </a:lvl1pPr>
          </a:lstStyle>
          <a:p>
            <a:fld id="{D37E8ED2-C9CE-4861-AC33-75EB3C2B4B8A}" type="slidenum">
              <a:rPr lang="pt-BR" altLang="pt-BR"/>
              <a:pPr/>
              <a:t>‹nº›</a:t>
            </a:fld>
            <a:endParaRPr lang="pt-BR" altLang="pt-BR"/>
          </a:p>
        </p:txBody>
      </p:sp>
    </p:spTree>
    <p:extLst>
      <p:ext uri="{BB962C8B-B14F-4D97-AF65-F5344CB8AC3E}">
        <p14:creationId xmlns:p14="http://schemas.microsoft.com/office/powerpoint/2010/main" val="3982607450"/>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17"/>
          <p:cNvSpPr>
            <a:spLocks noGrp="1" noChangeArrowheads="1"/>
          </p:cNvSpPr>
          <p:nvPr>
            <p:ph type="dt" sz="half" idx="10"/>
          </p:nvPr>
        </p:nvSpPr>
        <p:spPr>
          <a:ln/>
        </p:spPr>
        <p:txBody>
          <a:bodyPr/>
          <a:lstStyle>
            <a:lvl1pPr>
              <a:defRPr/>
            </a:lvl1pPr>
          </a:lstStyle>
          <a:p>
            <a:pPr>
              <a:defRPr/>
            </a:pPr>
            <a:fld id="{1DE42053-D589-41D9-BB1D-F2F085707669}" type="datetimeFigureOut">
              <a:rPr lang="pt-BR"/>
              <a:pPr>
                <a:defRPr/>
              </a:pPr>
              <a:t>16/07/2022</a:t>
            </a:fld>
            <a:endParaRPr lang="pt-BR"/>
          </a:p>
        </p:txBody>
      </p:sp>
      <p:sp>
        <p:nvSpPr>
          <p:cNvPr id="5" name="Rectangle 18"/>
          <p:cNvSpPr>
            <a:spLocks noGrp="1" noChangeArrowheads="1"/>
          </p:cNvSpPr>
          <p:nvPr>
            <p:ph type="ftr" sz="quarter" idx="11"/>
          </p:nvPr>
        </p:nvSpPr>
        <p:spPr>
          <a:ln/>
        </p:spPr>
        <p:txBody>
          <a:bodyPr/>
          <a:lstStyle>
            <a:lvl1pPr>
              <a:defRPr/>
            </a:lvl1pPr>
          </a:lstStyle>
          <a:p>
            <a:pPr>
              <a:defRPr/>
            </a:pPr>
            <a:endParaRPr lang="pt-BR"/>
          </a:p>
        </p:txBody>
      </p:sp>
      <p:sp>
        <p:nvSpPr>
          <p:cNvPr id="6" name="Rectangle 19"/>
          <p:cNvSpPr>
            <a:spLocks noGrp="1" noChangeArrowheads="1"/>
          </p:cNvSpPr>
          <p:nvPr>
            <p:ph type="sldNum" sz="quarter" idx="12"/>
          </p:nvPr>
        </p:nvSpPr>
        <p:spPr>
          <a:ln/>
        </p:spPr>
        <p:txBody>
          <a:bodyPr/>
          <a:lstStyle>
            <a:lvl1pPr>
              <a:defRPr/>
            </a:lvl1pPr>
          </a:lstStyle>
          <a:p>
            <a:fld id="{483614C2-3720-44DE-B7A6-3E773D087224}" type="slidenum">
              <a:rPr lang="pt-BR" altLang="pt-BR"/>
              <a:pPr/>
              <a:t>‹nº›</a:t>
            </a:fld>
            <a:endParaRPr lang="pt-BR" altLang="pt-BR"/>
          </a:p>
        </p:txBody>
      </p:sp>
    </p:spTree>
    <p:extLst>
      <p:ext uri="{BB962C8B-B14F-4D97-AF65-F5344CB8AC3E}">
        <p14:creationId xmlns:p14="http://schemas.microsoft.com/office/powerpoint/2010/main" val="589307754"/>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3305176"/>
            <a:ext cx="7772400" cy="1021556"/>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17"/>
          <p:cNvSpPr>
            <a:spLocks noGrp="1" noChangeArrowheads="1"/>
          </p:cNvSpPr>
          <p:nvPr>
            <p:ph type="dt" sz="half" idx="10"/>
          </p:nvPr>
        </p:nvSpPr>
        <p:spPr>
          <a:ln/>
        </p:spPr>
        <p:txBody>
          <a:bodyPr/>
          <a:lstStyle>
            <a:lvl1pPr>
              <a:defRPr/>
            </a:lvl1pPr>
          </a:lstStyle>
          <a:p>
            <a:pPr>
              <a:defRPr/>
            </a:pPr>
            <a:fld id="{39032796-74B9-4403-B94D-2E2A1A79A5EA}" type="datetimeFigureOut">
              <a:rPr lang="pt-BR"/>
              <a:pPr>
                <a:defRPr/>
              </a:pPr>
              <a:t>16/07/2022</a:t>
            </a:fld>
            <a:endParaRPr lang="pt-BR"/>
          </a:p>
        </p:txBody>
      </p:sp>
      <p:sp>
        <p:nvSpPr>
          <p:cNvPr id="5" name="Rectangle 18"/>
          <p:cNvSpPr>
            <a:spLocks noGrp="1" noChangeArrowheads="1"/>
          </p:cNvSpPr>
          <p:nvPr>
            <p:ph type="ftr" sz="quarter" idx="11"/>
          </p:nvPr>
        </p:nvSpPr>
        <p:spPr>
          <a:ln/>
        </p:spPr>
        <p:txBody>
          <a:bodyPr/>
          <a:lstStyle>
            <a:lvl1pPr>
              <a:defRPr/>
            </a:lvl1pPr>
          </a:lstStyle>
          <a:p>
            <a:pPr>
              <a:defRPr/>
            </a:pPr>
            <a:endParaRPr lang="pt-BR"/>
          </a:p>
        </p:txBody>
      </p:sp>
      <p:sp>
        <p:nvSpPr>
          <p:cNvPr id="6" name="Rectangle 19"/>
          <p:cNvSpPr>
            <a:spLocks noGrp="1" noChangeArrowheads="1"/>
          </p:cNvSpPr>
          <p:nvPr>
            <p:ph type="sldNum" sz="quarter" idx="12"/>
          </p:nvPr>
        </p:nvSpPr>
        <p:spPr>
          <a:ln/>
        </p:spPr>
        <p:txBody>
          <a:bodyPr/>
          <a:lstStyle>
            <a:lvl1pPr>
              <a:defRPr/>
            </a:lvl1pPr>
          </a:lstStyle>
          <a:p>
            <a:fld id="{D7553618-56D7-4AFB-913A-7714CB084647}" type="slidenum">
              <a:rPr lang="pt-BR" altLang="pt-BR"/>
              <a:pPr/>
              <a:t>‹nº›</a:t>
            </a:fld>
            <a:endParaRPr lang="pt-BR" altLang="pt-BR"/>
          </a:p>
        </p:txBody>
      </p:sp>
    </p:spTree>
    <p:extLst>
      <p:ext uri="{BB962C8B-B14F-4D97-AF65-F5344CB8AC3E}">
        <p14:creationId xmlns:p14="http://schemas.microsoft.com/office/powerpoint/2010/main" val="1104246484"/>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1066800" y="1485900"/>
            <a:ext cx="36957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914900" y="1485900"/>
            <a:ext cx="36957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17"/>
          <p:cNvSpPr>
            <a:spLocks noGrp="1" noChangeArrowheads="1"/>
          </p:cNvSpPr>
          <p:nvPr>
            <p:ph type="dt" sz="half" idx="10"/>
          </p:nvPr>
        </p:nvSpPr>
        <p:spPr>
          <a:ln/>
        </p:spPr>
        <p:txBody>
          <a:bodyPr/>
          <a:lstStyle>
            <a:lvl1pPr>
              <a:defRPr/>
            </a:lvl1pPr>
          </a:lstStyle>
          <a:p>
            <a:pPr>
              <a:defRPr/>
            </a:pPr>
            <a:fld id="{A164547D-D566-4AC4-AEC3-4E4F03290583}" type="datetimeFigureOut">
              <a:rPr lang="pt-BR"/>
              <a:pPr>
                <a:defRPr/>
              </a:pPr>
              <a:t>16/07/2022</a:t>
            </a:fld>
            <a:endParaRPr lang="pt-BR"/>
          </a:p>
        </p:txBody>
      </p:sp>
      <p:sp>
        <p:nvSpPr>
          <p:cNvPr id="6" name="Rectangle 18"/>
          <p:cNvSpPr>
            <a:spLocks noGrp="1" noChangeArrowheads="1"/>
          </p:cNvSpPr>
          <p:nvPr>
            <p:ph type="ftr" sz="quarter" idx="11"/>
          </p:nvPr>
        </p:nvSpPr>
        <p:spPr>
          <a:ln/>
        </p:spPr>
        <p:txBody>
          <a:bodyPr/>
          <a:lstStyle>
            <a:lvl1pPr>
              <a:defRPr/>
            </a:lvl1pPr>
          </a:lstStyle>
          <a:p>
            <a:pPr>
              <a:defRPr/>
            </a:pPr>
            <a:endParaRPr lang="pt-BR"/>
          </a:p>
        </p:txBody>
      </p:sp>
      <p:sp>
        <p:nvSpPr>
          <p:cNvPr id="7" name="Rectangle 19"/>
          <p:cNvSpPr>
            <a:spLocks noGrp="1" noChangeArrowheads="1"/>
          </p:cNvSpPr>
          <p:nvPr>
            <p:ph type="sldNum" sz="quarter" idx="12"/>
          </p:nvPr>
        </p:nvSpPr>
        <p:spPr>
          <a:ln/>
        </p:spPr>
        <p:txBody>
          <a:bodyPr/>
          <a:lstStyle>
            <a:lvl1pPr>
              <a:defRPr/>
            </a:lvl1pPr>
          </a:lstStyle>
          <a:p>
            <a:fld id="{14DD4B6B-26C5-444F-A551-71ACC6883704}" type="slidenum">
              <a:rPr lang="pt-BR" altLang="pt-BR"/>
              <a:pPr/>
              <a:t>‹nº›</a:t>
            </a:fld>
            <a:endParaRPr lang="pt-BR" altLang="pt-BR"/>
          </a:p>
        </p:txBody>
      </p:sp>
    </p:spTree>
    <p:extLst>
      <p:ext uri="{BB962C8B-B14F-4D97-AF65-F5344CB8AC3E}">
        <p14:creationId xmlns:p14="http://schemas.microsoft.com/office/powerpoint/2010/main" val="276735722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17"/>
          <p:cNvSpPr>
            <a:spLocks noGrp="1" noChangeArrowheads="1"/>
          </p:cNvSpPr>
          <p:nvPr>
            <p:ph type="dt" sz="half" idx="10"/>
          </p:nvPr>
        </p:nvSpPr>
        <p:spPr>
          <a:ln/>
        </p:spPr>
        <p:txBody>
          <a:bodyPr/>
          <a:lstStyle>
            <a:lvl1pPr>
              <a:defRPr/>
            </a:lvl1pPr>
          </a:lstStyle>
          <a:p>
            <a:pPr>
              <a:defRPr/>
            </a:pPr>
            <a:fld id="{F458AE29-D2D6-4F57-AF8B-B6BE7C0A4AC2}" type="datetimeFigureOut">
              <a:rPr lang="pt-BR"/>
              <a:pPr>
                <a:defRPr/>
              </a:pPr>
              <a:t>16/07/2022</a:t>
            </a:fld>
            <a:endParaRPr lang="pt-BR"/>
          </a:p>
        </p:txBody>
      </p:sp>
      <p:sp>
        <p:nvSpPr>
          <p:cNvPr id="8" name="Rectangle 18"/>
          <p:cNvSpPr>
            <a:spLocks noGrp="1" noChangeArrowheads="1"/>
          </p:cNvSpPr>
          <p:nvPr>
            <p:ph type="ftr" sz="quarter" idx="11"/>
          </p:nvPr>
        </p:nvSpPr>
        <p:spPr>
          <a:ln/>
        </p:spPr>
        <p:txBody>
          <a:bodyPr/>
          <a:lstStyle>
            <a:lvl1pPr>
              <a:defRPr/>
            </a:lvl1pPr>
          </a:lstStyle>
          <a:p>
            <a:pPr>
              <a:defRPr/>
            </a:pPr>
            <a:endParaRPr lang="pt-BR"/>
          </a:p>
        </p:txBody>
      </p:sp>
      <p:sp>
        <p:nvSpPr>
          <p:cNvPr id="9" name="Rectangle 19"/>
          <p:cNvSpPr>
            <a:spLocks noGrp="1" noChangeArrowheads="1"/>
          </p:cNvSpPr>
          <p:nvPr>
            <p:ph type="sldNum" sz="quarter" idx="12"/>
          </p:nvPr>
        </p:nvSpPr>
        <p:spPr>
          <a:ln/>
        </p:spPr>
        <p:txBody>
          <a:bodyPr/>
          <a:lstStyle>
            <a:lvl1pPr>
              <a:defRPr/>
            </a:lvl1pPr>
          </a:lstStyle>
          <a:p>
            <a:fld id="{10490ECB-C059-4A71-B435-790056A3DDC6}" type="slidenum">
              <a:rPr lang="pt-BR" altLang="pt-BR"/>
              <a:pPr/>
              <a:t>‹nº›</a:t>
            </a:fld>
            <a:endParaRPr lang="pt-BR" altLang="pt-BR"/>
          </a:p>
        </p:txBody>
      </p:sp>
    </p:spTree>
    <p:extLst>
      <p:ext uri="{BB962C8B-B14F-4D97-AF65-F5344CB8AC3E}">
        <p14:creationId xmlns:p14="http://schemas.microsoft.com/office/powerpoint/2010/main" val="3544862617"/>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17"/>
          <p:cNvSpPr>
            <a:spLocks noGrp="1" noChangeArrowheads="1"/>
          </p:cNvSpPr>
          <p:nvPr>
            <p:ph type="dt" sz="half" idx="10"/>
          </p:nvPr>
        </p:nvSpPr>
        <p:spPr>
          <a:ln/>
        </p:spPr>
        <p:txBody>
          <a:bodyPr/>
          <a:lstStyle>
            <a:lvl1pPr>
              <a:defRPr/>
            </a:lvl1pPr>
          </a:lstStyle>
          <a:p>
            <a:pPr>
              <a:defRPr/>
            </a:pPr>
            <a:fld id="{290DE9DE-8DD2-4588-BCB0-51E2E6929296}" type="datetimeFigureOut">
              <a:rPr lang="pt-BR"/>
              <a:pPr>
                <a:defRPr/>
              </a:pPr>
              <a:t>16/07/2022</a:t>
            </a:fld>
            <a:endParaRPr lang="pt-BR"/>
          </a:p>
        </p:txBody>
      </p:sp>
      <p:sp>
        <p:nvSpPr>
          <p:cNvPr id="4" name="Rectangle 18"/>
          <p:cNvSpPr>
            <a:spLocks noGrp="1" noChangeArrowheads="1"/>
          </p:cNvSpPr>
          <p:nvPr>
            <p:ph type="ftr" sz="quarter" idx="11"/>
          </p:nvPr>
        </p:nvSpPr>
        <p:spPr>
          <a:ln/>
        </p:spPr>
        <p:txBody>
          <a:bodyPr/>
          <a:lstStyle>
            <a:lvl1pPr>
              <a:defRPr/>
            </a:lvl1pPr>
          </a:lstStyle>
          <a:p>
            <a:pPr>
              <a:defRPr/>
            </a:pPr>
            <a:endParaRPr lang="pt-BR"/>
          </a:p>
        </p:txBody>
      </p:sp>
      <p:sp>
        <p:nvSpPr>
          <p:cNvPr id="5" name="Rectangle 19"/>
          <p:cNvSpPr>
            <a:spLocks noGrp="1" noChangeArrowheads="1"/>
          </p:cNvSpPr>
          <p:nvPr>
            <p:ph type="sldNum" sz="quarter" idx="12"/>
          </p:nvPr>
        </p:nvSpPr>
        <p:spPr>
          <a:ln/>
        </p:spPr>
        <p:txBody>
          <a:bodyPr/>
          <a:lstStyle>
            <a:lvl1pPr>
              <a:defRPr/>
            </a:lvl1pPr>
          </a:lstStyle>
          <a:p>
            <a:fld id="{C480CE09-CAED-46CF-AB86-EF20CAEDCF76}" type="slidenum">
              <a:rPr lang="pt-BR" altLang="pt-BR"/>
              <a:pPr/>
              <a:t>‹nº›</a:t>
            </a:fld>
            <a:endParaRPr lang="pt-BR" altLang="pt-BR"/>
          </a:p>
        </p:txBody>
      </p:sp>
    </p:spTree>
    <p:extLst>
      <p:ext uri="{BB962C8B-B14F-4D97-AF65-F5344CB8AC3E}">
        <p14:creationId xmlns:p14="http://schemas.microsoft.com/office/powerpoint/2010/main" val="4048218100"/>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17"/>
          <p:cNvSpPr>
            <a:spLocks noGrp="1" noChangeArrowheads="1"/>
          </p:cNvSpPr>
          <p:nvPr>
            <p:ph type="dt" sz="half" idx="10"/>
          </p:nvPr>
        </p:nvSpPr>
        <p:spPr>
          <a:ln/>
        </p:spPr>
        <p:txBody>
          <a:bodyPr/>
          <a:lstStyle>
            <a:lvl1pPr>
              <a:defRPr/>
            </a:lvl1pPr>
          </a:lstStyle>
          <a:p>
            <a:pPr>
              <a:defRPr/>
            </a:pPr>
            <a:fld id="{19C8F64D-11E5-493D-84FF-BF3FEE2140BB}" type="datetimeFigureOut">
              <a:rPr lang="pt-BR"/>
              <a:pPr>
                <a:defRPr/>
              </a:pPr>
              <a:t>16/07/2022</a:t>
            </a:fld>
            <a:endParaRPr lang="pt-BR"/>
          </a:p>
        </p:txBody>
      </p:sp>
      <p:sp>
        <p:nvSpPr>
          <p:cNvPr id="3" name="Rectangle 18"/>
          <p:cNvSpPr>
            <a:spLocks noGrp="1" noChangeArrowheads="1"/>
          </p:cNvSpPr>
          <p:nvPr>
            <p:ph type="ftr" sz="quarter" idx="11"/>
          </p:nvPr>
        </p:nvSpPr>
        <p:spPr>
          <a:ln/>
        </p:spPr>
        <p:txBody>
          <a:bodyPr/>
          <a:lstStyle>
            <a:lvl1pPr>
              <a:defRPr/>
            </a:lvl1pPr>
          </a:lstStyle>
          <a:p>
            <a:pPr>
              <a:defRPr/>
            </a:pPr>
            <a:endParaRPr lang="pt-BR"/>
          </a:p>
        </p:txBody>
      </p:sp>
      <p:sp>
        <p:nvSpPr>
          <p:cNvPr id="4" name="Rectangle 19"/>
          <p:cNvSpPr>
            <a:spLocks noGrp="1" noChangeArrowheads="1"/>
          </p:cNvSpPr>
          <p:nvPr>
            <p:ph type="sldNum" sz="quarter" idx="12"/>
          </p:nvPr>
        </p:nvSpPr>
        <p:spPr>
          <a:ln/>
        </p:spPr>
        <p:txBody>
          <a:bodyPr/>
          <a:lstStyle>
            <a:lvl1pPr>
              <a:defRPr/>
            </a:lvl1pPr>
          </a:lstStyle>
          <a:p>
            <a:fld id="{722FFD6C-9552-42D5-BEFA-8C42760A4848}" type="slidenum">
              <a:rPr lang="pt-BR" altLang="pt-BR"/>
              <a:pPr/>
              <a:t>‹nº›</a:t>
            </a:fld>
            <a:endParaRPr lang="pt-BR" altLang="pt-BR"/>
          </a:p>
        </p:txBody>
      </p:sp>
    </p:spTree>
    <p:extLst>
      <p:ext uri="{BB962C8B-B14F-4D97-AF65-F5344CB8AC3E}">
        <p14:creationId xmlns:p14="http://schemas.microsoft.com/office/powerpoint/2010/main" val="2819073185"/>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17"/>
          <p:cNvSpPr>
            <a:spLocks noGrp="1" noChangeArrowheads="1"/>
          </p:cNvSpPr>
          <p:nvPr>
            <p:ph type="dt" sz="half" idx="10"/>
          </p:nvPr>
        </p:nvSpPr>
        <p:spPr>
          <a:ln/>
        </p:spPr>
        <p:txBody>
          <a:bodyPr/>
          <a:lstStyle>
            <a:lvl1pPr>
              <a:defRPr/>
            </a:lvl1pPr>
          </a:lstStyle>
          <a:p>
            <a:pPr>
              <a:defRPr/>
            </a:pPr>
            <a:fld id="{9FFB4FD2-5EC4-4438-9EA3-4832F3F69320}" type="datetimeFigureOut">
              <a:rPr lang="pt-BR"/>
              <a:pPr>
                <a:defRPr/>
              </a:pPr>
              <a:t>16/07/2022</a:t>
            </a:fld>
            <a:endParaRPr lang="pt-BR"/>
          </a:p>
        </p:txBody>
      </p:sp>
      <p:sp>
        <p:nvSpPr>
          <p:cNvPr id="6" name="Rectangle 18"/>
          <p:cNvSpPr>
            <a:spLocks noGrp="1" noChangeArrowheads="1"/>
          </p:cNvSpPr>
          <p:nvPr>
            <p:ph type="ftr" sz="quarter" idx="11"/>
          </p:nvPr>
        </p:nvSpPr>
        <p:spPr>
          <a:ln/>
        </p:spPr>
        <p:txBody>
          <a:bodyPr/>
          <a:lstStyle>
            <a:lvl1pPr>
              <a:defRPr/>
            </a:lvl1pPr>
          </a:lstStyle>
          <a:p>
            <a:pPr>
              <a:defRPr/>
            </a:pPr>
            <a:endParaRPr lang="pt-BR"/>
          </a:p>
        </p:txBody>
      </p:sp>
      <p:sp>
        <p:nvSpPr>
          <p:cNvPr id="7" name="Rectangle 19"/>
          <p:cNvSpPr>
            <a:spLocks noGrp="1" noChangeArrowheads="1"/>
          </p:cNvSpPr>
          <p:nvPr>
            <p:ph type="sldNum" sz="quarter" idx="12"/>
          </p:nvPr>
        </p:nvSpPr>
        <p:spPr>
          <a:ln/>
        </p:spPr>
        <p:txBody>
          <a:bodyPr/>
          <a:lstStyle>
            <a:lvl1pPr>
              <a:defRPr/>
            </a:lvl1pPr>
          </a:lstStyle>
          <a:p>
            <a:fld id="{3F3E75C4-D96D-474B-B74C-518F9B564C3E}" type="slidenum">
              <a:rPr lang="pt-BR" altLang="pt-BR"/>
              <a:pPr/>
              <a:t>‹nº›</a:t>
            </a:fld>
            <a:endParaRPr lang="pt-BR" altLang="pt-BR"/>
          </a:p>
        </p:txBody>
      </p:sp>
    </p:spTree>
    <p:extLst>
      <p:ext uri="{BB962C8B-B14F-4D97-AF65-F5344CB8AC3E}">
        <p14:creationId xmlns:p14="http://schemas.microsoft.com/office/powerpoint/2010/main" val="2726703244"/>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17"/>
          <p:cNvSpPr>
            <a:spLocks noGrp="1" noChangeArrowheads="1"/>
          </p:cNvSpPr>
          <p:nvPr>
            <p:ph type="dt" sz="half" idx="10"/>
          </p:nvPr>
        </p:nvSpPr>
        <p:spPr>
          <a:ln/>
        </p:spPr>
        <p:txBody>
          <a:bodyPr/>
          <a:lstStyle>
            <a:lvl1pPr>
              <a:defRPr/>
            </a:lvl1pPr>
          </a:lstStyle>
          <a:p>
            <a:pPr>
              <a:defRPr/>
            </a:pPr>
            <a:fld id="{6EE0DC29-5475-48E6-B05A-49AA9C8F0BC1}" type="datetimeFigureOut">
              <a:rPr lang="pt-BR"/>
              <a:pPr>
                <a:defRPr/>
              </a:pPr>
              <a:t>16/07/2022</a:t>
            </a:fld>
            <a:endParaRPr lang="pt-BR"/>
          </a:p>
        </p:txBody>
      </p:sp>
      <p:sp>
        <p:nvSpPr>
          <p:cNvPr id="6" name="Rectangle 18"/>
          <p:cNvSpPr>
            <a:spLocks noGrp="1" noChangeArrowheads="1"/>
          </p:cNvSpPr>
          <p:nvPr>
            <p:ph type="ftr" sz="quarter" idx="11"/>
          </p:nvPr>
        </p:nvSpPr>
        <p:spPr>
          <a:ln/>
        </p:spPr>
        <p:txBody>
          <a:bodyPr/>
          <a:lstStyle>
            <a:lvl1pPr>
              <a:defRPr/>
            </a:lvl1pPr>
          </a:lstStyle>
          <a:p>
            <a:pPr>
              <a:defRPr/>
            </a:pPr>
            <a:endParaRPr lang="pt-BR"/>
          </a:p>
        </p:txBody>
      </p:sp>
      <p:sp>
        <p:nvSpPr>
          <p:cNvPr id="7" name="Rectangle 19"/>
          <p:cNvSpPr>
            <a:spLocks noGrp="1" noChangeArrowheads="1"/>
          </p:cNvSpPr>
          <p:nvPr>
            <p:ph type="sldNum" sz="quarter" idx="12"/>
          </p:nvPr>
        </p:nvSpPr>
        <p:spPr>
          <a:ln/>
        </p:spPr>
        <p:txBody>
          <a:bodyPr/>
          <a:lstStyle>
            <a:lvl1pPr>
              <a:defRPr/>
            </a:lvl1pPr>
          </a:lstStyle>
          <a:p>
            <a:fld id="{5AF1D256-1E35-43E4-B5C1-0778E4DFEA9E}" type="slidenum">
              <a:rPr lang="pt-BR" altLang="pt-BR"/>
              <a:pPr/>
              <a:t>‹nº›</a:t>
            </a:fld>
            <a:endParaRPr lang="pt-BR" altLang="pt-BR"/>
          </a:p>
        </p:txBody>
      </p:sp>
    </p:spTree>
    <p:extLst>
      <p:ext uri="{BB962C8B-B14F-4D97-AF65-F5344CB8AC3E}">
        <p14:creationId xmlns:p14="http://schemas.microsoft.com/office/powerpoint/2010/main" val="73726017"/>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4" name="Group 2"/>
          <p:cNvGrpSpPr>
            <a:grpSpLocks/>
          </p:cNvGrpSpPr>
          <p:nvPr/>
        </p:nvGrpSpPr>
        <p:grpSpPr bwMode="auto">
          <a:xfrm>
            <a:off x="0" y="4763"/>
            <a:ext cx="9140825" cy="5138737"/>
            <a:chOff x="0" y="4"/>
            <a:chExt cx="5758" cy="4316"/>
          </a:xfrm>
        </p:grpSpPr>
        <p:sp>
          <p:nvSpPr>
            <p:cNvPr id="1032" name="Freeform 3"/>
            <p:cNvSpPr>
              <a:spLocks/>
            </p:cNvSpPr>
            <p:nvPr/>
          </p:nvSpPr>
          <p:spPr bwMode="hidden">
            <a:xfrm>
              <a:off x="558" y="1161"/>
              <a:ext cx="5200" cy="3159"/>
            </a:xfrm>
            <a:custGeom>
              <a:avLst/>
              <a:gdLst>
                <a:gd name="T0" fmla="*/ 0 w 5184"/>
                <a:gd name="T1" fmla="*/ 3159 h 3159"/>
                <a:gd name="T2" fmla="*/ 5394 w 5184"/>
                <a:gd name="T3" fmla="*/ 3159 h 3159"/>
                <a:gd name="T4" fmla="*/ 5394 w 5184"/>
                <a:gd name="T5" fmla="*/ 0 h 3159"/>
                <a:gd name="T6" fmla="*/ 0 w 5184"/>
                <a:gd name="T7" fmla="*/ 0 h 3159"/>
                <a:gd name="T8" fmla="*/ 0 w 5184"/>
                <a:gd name="T9" fmla="*/ 3159 h 3159"/>
                <a:gd name="T10" fmla="*/ 0 w 5184"/>
                <a:gd name="T11" fmla="*/ 3159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184" h="3159">
                  <a:moveTo>
                    <a:pt x="0" y="3159"/>
                  </a:moveTo>
                  <a:lnTo>
                    <a:pt x="5184" y="3159"/>
                  </a:lnTo>
                  <a:lnTo>
                    <a:pt x="5184" y="0"/>
                  </a:lnTo>
                  <a:lnTo>
                    <a:pt x="0" y="0"/>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pPr>
                <a:defRPr/>
              </a:pPr>
              <a:endParaRPr lang="pt-BR"/>
            </a:p>
          </p:txBody>
        </p:sp>
        <p:sp>
          <p:nvSpPr>
            <p:cNvPr id="1033" name="Freeform 4"/>
            <p:cNvSpPr>
              <a:spLocks/>
            </p:cNvSpPr>
            <p:nvPr/>
          </p:nvSpPr>
          <p:spPr bwMode="hidden">
            <a:xfrm>
              <a:off x="0" y="1161"/>
              <a:ext cx="558" cy="3159"/>
            </a:xfrm>
            <a:custGeom>
              <a:avLst/>
              <a:gdLst>
                <a:gd name="T0" fmla="*/ 0 w 556"/>
                <a:gd name="T1" fmla="*/ 0 h 3159"/>
                <a:gd name="T2" fmla="*/ 0 w 556"/>
                <a:gd name="T3" fmla="*/ 3159 h 3159"/>
                <a:gd name="T4" fmla="*/ 582 w 556"/>
                <a:gd name="T5" fmla="*/ 3159 h 3159"/>
                <a:gd name="T6" fmla="*/ 582 w 556"/>
                <a:gd name="T7" fmla="*/ 0 h 3159"/>
                <a:gd name="T8" fmla="*/ 0 w 556"/>
                <a:gd name="T9" fmla="*/ 0 h 3159"/>
                <a:gd name="T10" fmla="*/ 0 w 556"/>
                <a:gd name="T11" fmla="*/ 0 h 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6" h="3159">
                  <a:moveTo>
                    <a:pt x="0" y="0"/>
                  </a:moveTo>
                  <a:lnTo>
                    <a:pt x="0" y="3159"/>
                  </a:lnTo>
                  <a:lnTo>
                    <a:pt x="556" y="3159"/>
                  </a:lnTo>
                  <a:lnTo>
                    <a:pt x="556"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pPr>
                <a:defRPr/>
              </a:pPr>
              <a:endParaRPr lang="pt-BR"/>
            </a:p>
          </p:txBody>
        </p:sp>
        <p:grpSp>
          <p:nvGrpSpPr>
            <p:cNvPr id="3082" name="Group 5"/>
            <p:cNvGrpSpPr>
              <a:grpSpLocks/>
            </p:cNvGrpSpPr>
            <p:nvPr userDrawn="1"/>
          </p:nvGrpSpPr>
          <p:grpSpPr bwMode="auto">
            <a:xfrm>
              <a:off x="0" y="4"/>
              <a:ext cx="5758" cy="4316"/>
              <a:chOff x="0" y="4"/>
              <a:chExt cx="5758" cy="4316"/>
            </a:xfrm>
          </p:grpSpPr>
          <p:sp>
            <p:nvSpPr>
              <p:cNvPr id="1035" name="Freeform 6"/>
              <p:cNvSpPr>
                <a:spLocks/>
              </p:cNvSpPr>
              <p:nvPr/>
            </p:nvSpPr>
            <p:spPr bwMode="ltGray">
              <a:xfrm>
                <a:off x="552" y="4"/>
                <a:ext cx="12" cy="695"/>
              </a:xfrm>
              <a:custGeom>
                <a:avLst/>
                <a:gdLst>
                  <a:gd name="T0" fmla="*/ 12 w 12"/>
                  <a:gd name="T1" fmla="*/ 0 h 695"/>
                  <a:gd name="T2" fmla="*/ 0 w 12"/>
                  <a:gd name="T3" fmla="*/ 0 h 695"/>
                  <a:gd name="T4" fmla="*/ 0 w 12"/>
                  <a:gd name="T5" fmla="*/ 695 h 695"/>
                  <a:gd name="T6" fmla="*/ 12 w 12"/>
                  <a:gd name="T7" fmla="*/ 695 h 695"/>
                  <a:gd name="T8" fmla="*/ 12 w 12"/>
                  <a:gd name="T9" fmla="*/ 0 h 695"/>
                  <a:gd name="T10" fmla="*/ 12 w 12"/>
                  <a:gd name="T11" fmla="*/ 0 h 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695">
                    <a:moveTo>
                      <a:pt x="12" y="0"/>
                    </a:moveTo>
                    <a:lnTo>
                      <a:pt x="0" y="0"/>
                    </a:lnTo>
                    <a:lnTo>
                      <a:pt x="0" y="695"/>
                    </a:lnTo>
                    <a:lnTo>
                      <a:pt x="12" y="695"/>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pPr>
                  <a:defRPr/>
                </a:pPr>
                <a:endParaRPr lang="pt-BR"/>
              </a:p>
            </p:txBody>
          </p:sp>
          <p:sp>
            <p:nvSpPr>
              <p:cNvPr id="1036" name="Freeform 7"/>
              <p:cNvSpPr>
                <a:spLocks/>
              </p:cNvSpPr>
              <p:nvPr/>
            </p:nvSpPr>
            <p:spPr bwMode="ltGray">
              <a:xfrm>
                <a:off x="552" y="1623"/>
                <a:ext cx="12" cy="2697"/>
              </a:xfrm>
              <a:custGeom>
                <a:avLst/>
                <a:gdLst>
                  <a:gd name="T0" fmla="*/ 0 w 12"/>
                  <a:gd name="T1" fmla="*/ 2697 h 2697"/>
                  <a:gd name="T2" fmla="*/ 12 w 12"/>
                  <a:gd name="T3" fmla="*/ 2697 h 2697"/>
                  <a:gd name="T4" fmla="*/ 12 w 12"/>
                  <a:gd name="T5" fmla="*/ 0 h 2697"/>
                  <a:gd name="T6" fmla="*/ 0 w 12"/>
                  <a:gd name="T7" fmla="*/ 0 h 2697"/>
                  <a:gd name="T8" fmla="*/ 0 w 12"/>
                  <a:gd name="T9" fmla="*/ 2697 h 2697"/>
                  <a:gd name="T10" fmla="*/ 0 w 12"/>
                  <a:gd name="T11" fmla="*/ 2697 h 26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697">
                    <a:moveTo>
                      <a:pt x="0" y="2697"/>
                    </a:moveTo>
                    <a:lnTo>
                      <a:pt x="12" y="2697"/>
                    </a:lnTo>
                    <a:lnTo>
                      <a:pt x="12" y="0"/>
                    </a:lnTo>
                    <a:lnTo>
                      <a:pt x="0" y="0"/>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pt-BR"/>
              </a:p>
            </p:txBody>
          </p:sp>
          <p:sp>
            <p:nvSpPr>
              <p:cNvPr id="1037" name="Freeform 8"/>
              <p:cNvSpPr>
                <a:spLocks/>
              </p:cNvSpPr>
              <p:nvPr/>
            </p:nvSpPr>
            <p:spPr bwMode="ltGray">
              <a:xfrm>
                <a:off x="1019" y="1155"/>
                <a:ext cx="4739" cy="12"/>
              </a:xfrm>
              <a:custGeom>
                <a:avLst/>
                <a:gdLst>
                  <a:gd name="T0" fmla="*/ 4921 w 4724"/>
                  <a:gd name="T1" fmla="*/ 0 h 12"/>
                  <a:gd name="T2" fmla="*/ 0 w 4724"/>
                  <a:gd name="T3" fmla="*/ 0 h 12"/>
                  <a:gd name="T4" fmla="*/ 0 w 4724"/>
                  <a:gd name="T5" fmla="*/ 12 h 12"/>
                  <a:gd name="T6" fmla="*/ 4921 w 4724"/>
                  <a:gd name="T7" fmla="*/ 12 h 12"/>
                  <a:gd name="T8" fmla="*/ 4921 w 4724"/>
                  <a:gd name="T9" fmla="*/ 0 h 12"/>
                  <a:gd name="T10" fmla="*/ 4921 w 4724"/>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24" h="12">
                    <a:moveTo>
                      <a:pt x="4724" y="0"/>
                    </a:moveTo>
                    <a:lnTo>
                      <a:pt x="0" y="0"/>
                    </a:lnTo>
                    <a:lnTo>
                      <a:pt x="0" y="12"/>
                    </a:lnTo>
                    <a:lnTo>
                      <a:pt x="4724" y="12"/>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pPr>
                  <a:defRPr/>
                </a:pPr>
                <a:endParaRPr lang="pt-BR"/>
              </a:p>
            </p:txBody>
          </p:sp>
          <p:sp>
            <p:nvSpPr>
              <p:cNvPr id="1038" name="Freeform 9"/>
              <p:cNvSpPr>
                <a:spLocks/>
              </p:cNvSpPr>
              <p:nvPr/>
            </p:nvSpPr>
            <p:spPr bwMode="ltGray">
              <a:xfrm>
                <a:off x="552" y="1371"/>
                <a:ext cx="12" cy="252"/>
              </a:xfrm>
              <a:custGeom>
                <a:avLst/>
                <a:gdLst>
                  <a:gd name="T0" fmla="*/ 0 w 12"/>
                  <a:gd name="T1" fmla="*/ 252 h 252"/>
                  <a:gd name="T2" fmla="*/ 12 w 12"/>
                  <a:gd name="T3" fmla="*/ 252 h 252"/>
                  <a:gd name="T4" fmla="*/ 12 w 12"/>
                  <a:gd name="T5" fmla="*/ 0 h 252"/>
                  <a:gd name="T6" fmla="*/ 0 w 12"/>
                  <a:gd name="T7" fmla="*/ 0 h 252"/>
                  <a:gd name="T8" fmla="*/ 0 w 12"/>
                  <a:gd name="T9" fmla="*/ 252 h 252"/>
                  <a:gd name="T10" fmla="*/ 0 w 12"/>
                  <a:gd name="T11" fmla="*/ 252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0" y="252"/>
                    </a:moveTo>
                    <a:lnTo>
                      <a:pt x="12" y="252"/>
                    </a:lnTo>
                    <a:lnTo>
                      <a:pt x="12" y="0"/>
                    </a:lnTo>
                    <a:lnTo>
                      <a:pt x="0" y="0"/>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pPr>
                  <a:defRPr/>
                </a:pPr>
                <a:endParaRPr lang="pt-BR"/>
              </a:p>
            </p:txBody>
          </p:sp>
          <p:sp>
            <p:nvSpPr>
              <p:cNvPr id="1039" name="Freeform 10"/>
              <p:cNvSpPr>
                <a:spLocks/>
              </p:cNvSpPr>
              <p:nvPr/>
            </p:nvSpPr>
            <p:spPr bwMode="ltGray">
              <a:xfrm>
                <a:off x="552" y="699"/>
                <a:ext cx="12" cy="252"/>
              </a:xfrm>
              <a:custGeom>
                <a:avLst/>
                <a:gdLst>
                  <a:gd name="T0" fmla="*/ 12 w 12"/>
                  <a:gd name="T1" fmla="*/ 0 h 252"/>
                  <a:gd name="T2" fmla="*/ 0 w 12"/>
                  <a:gd name="T3" fmla="*/ 0 h 252"/>
                  <a:gd name="T4" fmla="*/ 0 w 12"/>
                  <a:gd name="T5" fmla="*/ 252 h 252"/>
                  <a:gd name="T6" fmla="*/ 12 w 12"/>
                  <a:gd name="T7" fmla="*/ 252 h 252"/>
                  <a:gd name="T8" fmla="*/ 12 w 12"/>
                  <a:gd name="T9" fmla="*/ 0 h 252"/>
                  <a:gd name="T10" fmla="*/ 12 w 12"/>
                  <a:gd name="T11" fmla="*/ 0 h 2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252">
                    <a:moveTo>
                      <a:pt x="12" y="0"/>
                    </a:moveTo>
                    <a:lnTo>
                      <a:pt x="0" y="0"/>
                    </a:lnTo>
                    <a:lnTo>
                      <a:pt x="0" y="252"/>
                    </a:lnTo>
                    <a:lnTo>
                      <a:pt x="12" y="252"/>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pPr>
                  <a:defRPr/>
                </a:pPr>
                <a:endParaRPr lang="pt-BR"/>
              </a:p>
            </p:txBody>
          </p:sp>
          <p:sp>
            <p:nvSpPr>
              <p:cNvPr id="38923" name="Freeform 11"/>
              <p:cNvSpPr>
                <a:spLocks/>
              </p:cNvSpPr>
              <p:nvPr/>
            </p:nvSpPr>
            <p:spPr bwMode="ltGray">
              <a:xfrm>
                <a:off x="552"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pPr eaLnBrk="1" hangingPunct="1">
                  <a:defRPr/>
                </a:pPr>
                <a:endParaRPr lang="pt-BR"/>
              </a:p>
            </p:txBody>
          </p:sp>
          <p:sp>
            <p:nvSpPr>
              <p:cNvPr id="1041" name="Freeform 12"/>
              <p:cNvSpPr>
                <a:spLocks/>
              </p:cNvSpPr>
              <p:nvPr/>
            </p:nvSpPr>
            <p:spPr bwMode="ltGray">
              <a:xfrm>
                <a:off x="0" y="1155"/>
                <a:ext cx="351" cy="12"/>
              </a:xfrm>
              <a:custGeom>
                <a:avLst/>
                <a:gdLst>
                  <a:gd name="T0" fmla="*/ 0 w 251"/>
                  <a:gd name="T1" fmla="*/ 0 h 12"/>
                  <a:gd name="T2" fmla="*/ 0 w 251"/>
                  <a:gd name="T3" fmla="*/ 12 h 12"/>
                  <a:gd name="T4" fmla="*/ 19652 w 251"/>
                  <a:gd name="T5" fmla="*/ 12 h 12"/>
                  <a:gd name="T6" fmla="*/ 19652 w 251"/>
                  <a:gd name="T7" fmla="*/ 0 h 12"/>
                  <a:gd name="T8" fmla="*/ 0 w 251"/>
                  <a:gd name="T9" fmla="*/ 0 h 12"/>
                  <a:gd name="T10" fmla="*/ 0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0" y="0"/>
                    </a:moveTo>
                    <a:lnTo>
                      <a:pt x="0" y="12"/>
                    </a:lnTo>
                    <a:lnTo>
                      <a:pt x="251" y="12"/>
                    </a:lnTo>
                    <a:lnTo>
                      <a:pt x="251"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pPr>
                  <a:defRPr/>
                </a:pPr>
                <a:endParaRPr lang="pt-BR"/>
              </a:p>
            </p:txBody>
          </p:sp>
          <p:sp>
            <p:nvSpPr>
              <p:cNvPr id="1042" name="Freeform 13"/>
              <p:cNvSpPr>
                <a:spLocks/>
              </p:cNvSpPr>
              <p:nvPr/>
            </p:nvSpPr>
            <p:spPr bwMode="ltGray">
              <a:xfrm>
                <a:off x="767" y="1155"/>
                <a:ext cx="252" cy="12"/>
              </a:xfrm>
              <a:custGeom>
                <a:avLst/>
                <a:gdLst>
                  <a:gd name="T0" fmla="*/ 264 w 251"/>
                  <a:gd name="T1" fmla="*/ 0 h 12"/>
                  <a:gd name="T2" fmla="*/ 0 w 251"/>
                  <a:gd name="T3" fmla="*/ 0 h 12"/>
                  <a:gd name="T4" fmla="*/ 0 w 251"/>
                  <a:gd name="T5" fmla="*/ 12 h 12"/>
                  <a:gd name="T6" fmla="*/ 264 w 251"/>
                  <a:gd name="T7" fmla="*/ 12 h 12"/>
                  <a:gd name="T8" fmla="*/ 264 w 251"/>
                  <a:gd name="T9" fmla="*/ 0 h 12"/>
                  <a:gd name="T10" fmla="*/ 264 w 251"/>
                  <a:gd name="T11" fmla="*/ 0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 h="12">
                    <a:moveTo>
                      <a:pt x="251" y="0"/>
                    </a:moveTo>
                    <a:lnTo>
                      <a:pt x="0" y="0"/>
                    </a:lnTo>
                    <a:lnTo>
                      <a:pt x="0" y="12"/>
                    </a:lnTo>
                    <a:lnTo>
                      <a:pt x="251" y="12"/>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pPr>
                  <a:defRPr/>
                </a:pPr>
                <a:endParaRPr lang="pt-BR"/>
              </a:p>
            </p:txBody>
          </p:sp>
          <p:sp>
            <p:nvSpPr>
              <p:cNvPr id="38926" name="Freeform 14"/>
              <p:cNvSpPr>
                <a:spLocks/>
              </p:cNvSpPr>
              <p:nvPr/>
            </p:nvSpPr>
            <p:spPr bwMode="ltGray">
              <a:xfrm>
                <a:off x="348" y="1155"/>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pPr eaLnBrk="1" hangingPunct="1">
                  <a:defRPr/>
                </a:pPr>
                <a:endParaRPr lang="pt-BR"/>
              </a:p>
            </p:txBody>
          </p:sp>
        </p:grpSp>
      </p:grpSp>
      <p:sp>
        <p:nvSpPr>
          <p:cNvPr id="38927" name="Rectangle 15"/>
          <p:cNvSpPr>
            <a:spLocks noGrp="1" noChangeArrowheads="1"/>
          </p:cNvSpPr>
          <p:nvPr>
            <p:ph type="title"/>
          </p:nvPr>
        </p:nvSpPr>
        <p:spPr bwMode="auto">
          <a:xfrm>
            <a:off x="1066800" y="228600"/>
            <a:ext cx="7543800" cy="10747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38928" name="Rectangle 16"/>
          <p:cNvSpPr>
            <a:spLocks noGrp="1" noChangeArrowheads="1"/>
          </p:cNvSpPr>
          <p:nvPr>
            <p:ph type="body" idx="1"/>
          </p:nvPr>
        </p:nvSpPr>
        <p:spPr bwMode="auto">
          <a:xfrm>
            <a:off x="1066800" y="1485900"/>
            <a:ext cx="75438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38929" name="Rectangle 17"/>
          <p:cNvSpPr>
            <a:spLocks noGrp="1" noChangeArrowheads="1"/>
          </p:cNvSpPr>
          <p:nvPr>
            <p:ph type="dt" sz="half" idx="2"/>
          </p:nvPr>
        </p:nvSpPr>
        <p:spPr bwMode="auto">
          <a:xfrm>
            <a:off x="1066800" y="4686300"/>
            <a:ext cx="19050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defRPr>
            </a:lvl1pPr>
          </a:lstStyle>
          <a:p>
            <a:pPr>
              <a:defRPr/>
            </a:pPr>
            <a:fld id="{FC947FDA-EE40-47EE-8748-B64386EEE484}" type="datetimeFigureOut">
              <a:rPr lang="pt-BR"/>
              <a:pPr>
                <a:defRPr/>
              </a:pPr>
              <a:t>16/07/2022</a:t>
            </a:fld>
            <a:endParaRPr lang="pt-BR"/>
          </a:p>
        </p:txBody>
      </p:sp>
      <p:sp>
        <p:nvSpPr>
          <p:cNvPr id="38930" name="Rectangle 18"/>
          <p:cNvSpPr>
            <a:spLocks noGrp="1" noChangeArrowheads="1"/>
          </p:cNvSpPr>
          <p:nvPr>
            <p:ph type="ftr" sz="quarter" idx="3"/>
          </p:nvPr>
        </p:nvSpPr>
        <p:spPr bwMode="auto">
          <a:xfrm>
            <a:off x="34290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defRPr>
            </a:lvl1pPr>
          </a:lstStyle>
          <a:p>
            <a:pPr>
              <a:defRPr/>
            </a:pPr>
            <a:endParaRPr lang="pt-BR"/>
          </a:p>
        </p:txBody>
      </p:sp>
      <p:sp>
        <p:nvSpPr>
          <p:cNvPr id="38931" name="Rectangle 19"/>
          <p:cNvSpPr>
            <a:spLocks noGrp="1" noChangeArrowheads="1"/>
          </p:cNvSpPr>
          <p:nvPr>
            <p:ph type="sldNum" sz="quarter" idx="4"/>
          </p:nvPr>
        </p:nvSpPr>
        <p:spPr bwMode="auto">
          <a:xfrm>
            <a:off x="6705600" y="4686300"/>
            <a:ext cx="19050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defRPr>
            </a:lvl1pPr>
          </a:lstStyle>
          <a:p>
            <a:fld id="{E540F0FA-CDA7-4503-A186-D3F9D94FDED4}" type="slidenum">
              <a:rPr lang="pt-BR" altLang="pt-BR"/>
              <a:pPr/>
              <a:t>‹nº›</a:t>
            </a:fld>
            <a:endParaRPr lang="pt-BR" altLang="pt-BR"/>
          </a:p>
        </p:txBody>
      </p:sp>
    </p:spTree>
  </p:cSld>
  <p:clrMap bg1="dk2" tx1="lt1" bg2="dk1" tx2="lt2" accent1="accent1" accent2="accent2" accent3="accent3" accent4="accent4" accent5="accent5" accent6="accent6" hlink="hlink" folHlink="folHlink"/>
  <p:sldLayoutIdLst>
    <p:sldLayoutId id="2147484056"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ransition spd="slow"/>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70000"/>
        <a:buFont typeface="Wingdings" panose="05000000000000000000"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C:\Users\cesar\OneDrive\&#193;rea%20de%20Trabalho\CAPACITA&#199;&#195;O%202022\5%20-%20UBV%20-%20treinamento%202022\Abertura%20da%20Apresenta&#231;&#227;o.wmv" TargetMode="External"/><Relationship Id="rId1" Type="http://schemas.microsoft.com/office/2007/relationships/media" Target="file:///C:\Users\cesar\OneDrive\&#193;rea%20de%20Trabalho\CAPACITA&#199;&#195;O%202022\5%20-%20UBV%20-%20treinamento%202022\Abertura%20da%20Apresenta&#231;&#227;o.wmv"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3.wmf"/></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wmf"/><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wmf"/><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file:///D:\Paulo\Apres%20Paulo%20Cesar\Calculo%20UBV.xl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Calculo%20UBV.xls" TargetMode="External"/><Relationship Id="rId5" Type="http://schemas.openxmlformats.org/officeDocument/2006/relationships/image" Target="../media/image16.wmf"/><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7.wmf"/><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8.wmf"/><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7.jpeg"/><Relationship Id="rId7"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cesar\OneDrive\&#193;rea%20de%20Trabalho\CAPACITA&#199;&#195;O%202022\5%20-%20UBV%20-%20treinamento%202022\Medi&#231;&#227;o%20de%20Gotas.wmv" TargetMode="External"/><Relationship Id="rId1" Type="http://schemas.microsoft.com/office/2007/relationships/media" Target="file:///C:\Users\cesar\OneDrive\&#193;rea%20de%20Trabalho\CAPACITA&#199;&#195;O%202022\5%20-%20UBV%20-%20treinamento%202022\Medi&#231;&#227;o%20de%20Gotas.wmv" TargetMode="Externa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6.png"/><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bertura da Apresentação.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375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4342"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4343" name="Text Box 7"/>
          <p:cNvSpPr txBox="1">
            <a:spLocks noChangeArrowheads="1"/>
          </p:cNvSpPr>
          <p:nvPr/>
        </p:nvSpPr>
        <p:spPr bwMode="auto">
          <a:xfrm>
            <a:off x="1474788" y="665163"/>
            <a:ext cx="63547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 </a:t>
            </a:r>
          </a:p>
          <a:p>
            <a:endParaRPr lang="pt-BR" altLang="pt-BR" sz="1500">
              <a:latin typeface="Arial" panose="020B0604020202020204" pitchFamily="34" charset="0"/>
            </a:endParaRPr>
          </a:p>
          <a:p>
            <a:endParaRPr lang="pt-BR" altLang="pt-BR" sz="1500">
              <a:latin typeface="Arial" panose="020B0604020202020204" pitchFamily="34" charset="0"/>
            </a:endParaRPr>
          </a:p>
          <a:p>
            <a:endParaRPr lang="pt-BR" altLang="pt-BR" sz="1500">
              <a:latin typeface="Arial" panose="020B0604020202020204" pitchFamily="34" charset="0"/>
            </a:endParaRPr>
          </a:p>
        </p:txBody>
      </p:sp>
      <p:sp>
        <p:nvSpPr>
          <p:cNvPr id="10248"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
        <p:nvSpPr>
          <p:cNvPr id="10249" name="Text Box 10"/>
          <p:cNvSpPr txBox="1">
            <a:spLocks noChangeArrowheads="1"/>
          </p:cNvSpPr>
          <p:nvPr/>
        </p:nvSpPr>
        <p:spPr bwMode="auto">
          <a:xfrm>
            <a:off x="1373188" y="627063"/>
            <a:ext cx="6523037" cy="508000"/>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350" b="1" smtClean="0"/>
              <a:t>Impacto dos tratamentos UBV sobre a densidade do </a:t>
            </a:r>
            <a:r>
              <a:rPr lang="pt-BR" altLang="pt-BR" sz="1350" b="1" i="1" smtClean="0"/>
              <a:t>Aedes aegypti</a:t>
            </a:r>
            <a:r>
              <a:rPr lang="pt-BR" altLang="pt-BR" sz="1350" b="1" smtClean="0"/>
              <a:t>, segundo</a:t>
            </a:r>
          </a:p>
          <a:p>
            <a:pPr>
              <a:defRPr/>
            </a:pPr>
            <a:r>
              <a:rPr lang="pt-BR" altLang="pt-BR" sz="1350" b="1" smtClean="0"/>
              <a:t>a duração dos ciclos</a:t>
            </a:r>
          </a:p>
        </p:txBody>
      </p:sp>
      <p:sp>
        <p:nvSpPr>
          <p:cNvPr id="14346" name="Text Box 11"/>
          <p:cNvSpPr txBox="1">
            <a:spLocks noChangeArrowheads="1"/>
          </p:cNvSpPr>
          <p:nvPr/>
        </p:nvSpPr>
        <p:spPr bwMode="auto">
          <a:xfrm>
            <a:off x="1781175" y="1465263"/>
            <a:ext cx="78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r>
              <a:rPr lang="pt-BR" altLang="pt-BR" sz="900" b="1">
                <a:latin typeface="Arial" panose="020B0604020202020204" pitchFamily="34" charset="0"/>
              </a:rPr>
              <a:t>Níveis de</a:t>
            </a:r>
          </a:p>
          <a:p>
            <a:pPr algn="r"/>
            <a:r>
              <a:rPr lang="pt-BR" altLang="pt-BR" sz="900" b="1">
                <a:latin typeface="Arial" panose="020B0604020202020204" pitchFamily="34" charset="0"/>
              </a:rPr>
              <a:t> Infestação</a:t>
            </a:r>
          </a:p>
        </p:txBody>
      </p:sp>
      <p:sp>
        <p:nvSpPr>
          <p:cNvPr id="14347" name="Text Box 12"/>
          <p:cNvSpPr txBox="1">
            <a:spLocks noChangeArrowheads="1"/>
          </p:cNvSpPr>
          <p:nvPr/>
        </p:nvSpPr>
        <p:spPr bwMode="auto">
          <a:xfrm>
            <a:off x="5830888" y="3805238"/>
            <a:ext cx="62706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r>
              <a:rPr lang="pt-BR" altLang="pt-BR" sz="900" b="1">
                <a:latin typeface="Arial" panose="020B0604020202020204" pitchFamily="34" charset="0"/>
              </a:rPr>
              <a:t>Semana</a:t>
            </a:r>
          </a:p>
        </p:txBody>
      </p:sp>
      <p:sp>
        <p:nvSpPr>
          <p:cNvPr id="10252" name="Text Box 13"/>
          <p:cNvSpPr txBox="1">
            <a:spLocks noChangeArrowheads="1"/>
          </p:cNvSpPr>
          <p:nvPr/>
        </p:nvSpPr>
        <p:spPr bwMode="auto">
          <a:xfrm>
            <a:off x="1439863" y="4030663"/>
            <a:ext cx="5840412" cy="63182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350" b="1" smtClean="0"/>
              <a:t>Os níveis de infestação apresentam altas e baixas; podem ficar igual</a:t>
            </a:r>
          </a:p>
          <a:p>
            <a:pPr>
              <a:defRPr/>
            </a:pPr>
            <a:r>
              <a:rPr lang="pt-BR" altLang="pt-BR" sz="1350" b="1" smtClean="0"/>
              <a:t>ou aumentar com as resurgências</a:t>
            </a:r>
          </a:p>
          <a:p>
            <a:pPr>
              <a:lnSpc>
                <a:spcPct val="60000"/>
              </a:lnSpc>
              <a:defRPr/>
            </a:pPr>
            <a:endParaRPr lang="pt-BR" altLang="pt-BR" sz="1350" b="1" smtClean="0"/>
          </a:p>
        </p:txBody>
      </p:sp>
      <p:pic>
        <p:nvPicPr>
          <p:cNvPr id="14349"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325" y="1236663"/>
            <a:ext cx="3943350"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Rectangle 14"/>
          <p:cNvSpPr>
            <a:spLocks noChangeArrowheads="1"/>
          </p:cNvSpPr>
          <p:nvPr/>
        </p:nvSpPr>
        <p:spPr bwMode="auto">
          <a:xfrm>
            <a:off x="5275263" y="2733675"/>
            <a:ext cx="2320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200" b="1">
                <a:latin typeface="Arial" panose="020B0604020202020204" pitchFamily="34" charset="0"/>
              </a:rPr>
              <a:t>Ciclos muitos espaçados ou duração irregular</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5366"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5367" name="Text Box 7"/>
          <p:cNvSpPr txBox="1">
            <a:spLocks noChangeArrowheads="1"/>
          </p:cNvSpPr>
          <p:nvPr/>
        </p:nvSpPr>
        <p:spPr bwMode="auto">
          <a:xfrm>
            <a:off x="1474788" y="665163"/>
            <a:ext cx="63547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 </a:t>
            </a:r>
          </a:p>
          <a:p>
            <a:endParaRPr lang="pt-BR" altLang="pt-BR" sz="1500">
              <a:latin typeface="Arial" panose="020B0604020202020204" pitchFamily="34" charset="0"/>
            </a:endParaRPr>
          </a:p>
          <a:p>
            <a:endParaRPr lang="pt-BR" altLang="pt-BR" sz="1500">
              <a:latin typeface="Arial" panose="020B0604020202020204" pitchFamily="34" charset="0"/>
            </a:endParaRPr>
          </a:p>
          <a:p>
            <a:endParaRPr lang="pt-BR" altLang="pt-BR" sz="1500">
              <a:latin typeface="Arial" panose="020B0604020202020204" pitchFamily="34" charset="0"/>
            </a:endParaRPr>
          </a:p>
        </p:txBody>
      </p:sp>
      <p:sp>
        <p:nvSpPr>
          <p:cNvPr id="11272"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pic>
        <p:nvPicPr>
          <p:cNvPr id="1536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2075" y="1285875"/>
            <a:ext cx="38798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Text Box 10"/>
          <p:cNvSpPr txBox="1">
            <a:spLocks noChangeArrowheads="1"/>
          </p:cNvSpPr>
          <p:nvPr/>
        </p:nvSpPr>
        <p:spPr bwMode="auto">
          <a:xfrm>
            <a:off x="1373188" y="627063"/>
            <a:ext cx="6523037" cy="508000"/>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350" b="1" smtClean="0"/>
              <a:t>Impacto dos tratamentos UBV sobre a densidade do </a:t>
            </a:r>
            <a:r>
              <a:rPr lang="pt-BR" altLang="pt-BR" sz="1350" b="1" i="1" smtClean="0"/>
              <a:t>Aedes aegypti</a:t>
            </a:r>
            <a:r>
              <a:rPr lang="pt-BR" altLang="pt-BR" sz="1350" b="1" smtClean="0"/>
              <a:t>, segundo</a:t>
            </a:r>
          </a:p>
          <a:p>
            <a:pPr>
              <a:defRPr/>
            </a:pPr>
            <a:r>
              <a:rPr lang="pt-BR" altLang="pt-BR" sz="1350" b="1" smtClean="0"/>
              <a:t>a duração dos ciclos</a:t>
            </a:r>
          </a:p>
        </p:txBody>
      </p:sp>
      <p:sp>
        <p:nvSpPr>
          <p:cNvPr id="15371" name="Text Box 11"/>
          <p:cNvSpPr txBox="1">
            <a:spLocks noChangeArrowheads="1"/>
          </p:cNvSpPr>
          <p:nvPr/>
        </p:nvSpPr>
        <p:spPr bwMode="auto">
          <a:xfrm>
            <a:off x="1781175" y="1465263"/>
            <a:ext cx="78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r>
              <a:rPr lang="pt-BR" altLang="pt-BR" sz="900" b="1">
                <a:latin typeface="Arial" panose="020B0604020202020204" pitchFamily="34" charset="0"/>
              </a:rPr>
              <a:t>Níveis de</a:t>
            </a:r>
          </a:p>
          <a:p>
            <a:pPr algn="r"/>
            <a:r>
              <a:rPr lang="pt-BR" altLang="pt-BR" sz="900" b="1">
                <a:latin typeface="Arial" panose="020B0604020202020204" pitchFamily="34" charset="0"/>
              </a:rPr>
              <a:t> Infestação</a:t>
            </a:r>
          </a:p>
        </p:txBody>
      </p:sp>
      <p:sp>
        <p:nvSpPr>
          <p:cNvPr id="15372" name="Text Box 12"/>
          <p:cNvSpPr txBox="1">
            <a:spLocks noChangeArrowheads="1"/>
          </p:cNvSpPr>
          <p:nvPr/>
        </p:nvSpPr>
        <p:spPr bwMode="auto">
          <a:xfrm>
            <a:off x="5830888" y="3805238"/>
            <a:ext cx="62706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r>
              <a:rPr lang="pt-BR" altLang="pt-BR" sz="900" b="1">
                <a:latin typeface="Arial" panose="020B0604020202020204" pitchFamily="34" charset="0"/>
              </a:rPr>
              <a:t>Semana</a:t>
            </a:r>
          </a:p>
        </p:txBody>
      </p:sp>
      <p:sp>
        <p:nvSpPr>
          <p:cNvPr id="11277" name="Text Box 13"/>
          <p:cNvSpPr txBox="1">
            <a:spLocks noChangeArrowheads="1"/>
          </p:cNvSpPr>
          <p:nvPr/>
        </p:nvSpPr>
        <p:spPr bwMode="auto">
          <a:xfrm>
            <a:off x="1439863" y="4030663"/>
            <a:ext cx="5686425" cy="839787"/>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350" b="1" smtClean="0"/>
              <a:t>Em cada tratamento a densidade aédica cai aproximadamente pela</a:t>
            </a:r>
          </a:p>
          <a:p>
            <a:pPr>
              <a:defRPr/>
            </a:pPr>
            <a:r>
              <a:rPr lang="pt-BR" altLang="pt-BR" sz="1350" b="1" smtClean="0"/>
              <a:t>metade; em todo caso a recuperação do vetor é rápida; esquema</a:t>
            </a:r>
          </a:p>
          <a:p>
            <a:pPr>
              <a:defRPr/>
            </a:pPr>
            <a:r>
              <a:rPr lang="pt-BR" altLang="pt-BR" sz="1350" b="1" smtClean="0"/>
              <a:t>ideal para operações para iminência de surto</a:t>
            </a:r>
          </a:p>
          <a:p>
            <a:pPr>
              <a:lnSpc>
                <a:spcPct val="60000"/>
              </a:lnSpc>
              <a:defRPr/>
            </a:pPr>
            <a:endParaRPr lang="pt-BR" altLang="pt-BR" sz="1350" b="1" smtClean="0"/>
          </a:p>
        </p:txBody>
      </p:sp>
      <p:sp>
        <p:nvSpPr>
          <p:cNvPr id="15374" name="Rectangle 14"/>
          <p:cNvSpPr>
            <a:spLocks noChangeArrowheads="1"/>
          </p:cNvSpPr>
          <p:nvPr/>
        </p:nvSpPr>
        <p:spPr bwMode="auto">
          <a:xfrm>
            <a:off x="5275263" y="1330325"/>
            <a:ext cx="2320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200" b="1">
                <a:latin typeface="Arial" panose="020B0604020202020204" pitchFamily="34" charset="0"/>
              </a:rPr>
              <a:t>Ciclos de 7 dias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6390"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6391" name="Text Box 7"/>
          <p:cNvSpPr txBox="1">
            <a:spLocks noChangeArrowheads="1"/>
          </p:cNvSpPr>
          <p:nvPr/>
        </p:nvSpPr>
        <p:spPr bwMode="auto">
          <a:xfrm>
            <a:off x="1474788" y="665163"/>
            <a:ext cx="63547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 </a:t>
            </a:r>
          </a:p>
          <a:p>
            <a:endParaRPr lang="pt-BR" altLang="pt-BR" sz="1500">
              <a:latin typeface="Arial" panose="020B0604020202020204" pitchFamily="34" charset="0"/>
            </a:endParaRPr>
          </a:p>
          <a:p>
            <a:endParaRPr lang="pt-BR" altLang="pt-BR" sz="1500">
              <a:latin typeface="Arial" panose="020B0604020202020204" pitchFamily="34" charset="0"/>
            </a:endParaRPr>
          </a:p>
          <a:p>
            <a:endParaRPr lang="pt-BR" altLang="pt-BR" sz="1500">
              <a:latin typeface="Arial" panose="020B0604020202020204" pitchFamily="34" charset="0"/>
            </a:endParaRPr>
          </a:p>
        </p:txBody>
      </p:sp>
      <p:sp>
        <p:nvSpPr>
          <p:cNvPr id="12296"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pic>
        <p:nvPicPr>
          <p:cNvPr id="1639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900" y="1287463"/>
            <a:ext cx="38862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Text Box 10"/>
          <p:cNvSpPr txBox="1">
            <a:spLocks noChangeArrowheads="1"/>
          </p:cNvSpPr>
          <p:nvPr/>
        </p:nvSpPr>
        <p:spPr bwMode="auto">
          <a:xfrm>
            <a:off x="1373188" y="627063"/>
            <a:ext cx="6523037" cy="508000"/>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350" b="1" smtClean="0"/>
              <a:t>Impacto dos tratamentos UBV sobre a densidade do </a:t>
            </a:r>
            <a:r>
              <a:rPr lang="pt-BR" altLang="pt-BR" sz="1350" b="1" i="1" smtClean="0"/>
              <a:t>Aedes aegypti</a:t>
            </a:r>
            <a:r>
              <a:rPr lang="pt-BR" altLang="pt-BR" sz="1350" b="1" smtClean="0"/>
              <a:t>, segundo</a:t>
            </a:r>
          </a:p>
          <a:p>
            <a:pPr>
              <a:defRPr/>
            </a:pPr>
            <a:r>
              <a:rPr lang="pt-BR" altLang="pt-BR" sz="1350" b="1" smtClean="0"/>
              <a:t>a duração dos ciclos</a:t>
            </a:r>
          </a:p>
        </p:txBody>
      </p:sp>
      <p:sp>
        <p:nvSpPr>
          <p:cNvPr id="16395" name="Text Box 11"/>
          <p:cNvSpPr txBox="1">
            <a:spLocks noChangeArrowheads="1"/>
          </p:cNvSpPr>
          <p:nvPr/>
        </p:nvSpPr>
        <p:spPr bwMode="auto">
          <a:xfrm>
            <a:off x="1781175" y="1465263"/>
            <a:ext cx="78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r>
              <a:rPr lang="pt-BR" altLang="pt-BR" sz="900" b="1">
                <a:latin typeface="Arial" panose="020B0604020202020204" pitchFamily="34" charset="0"/>
              </a:rPr>
              <a:t>Níveis de</a:t>
            </a:r>
          </a:p>
          <a:p>
            <a:pPr algn="r"/>
            <a:r>
              <a:rPr lang="pt-BR" altLang="pt-BR" sz="900" b="1">
                <a:latin typeface="Arial" panose="020B0604020202020204" pitchFamily="34" charset="0"/>
              </a:rPr>
              <a:t> Infestação</a:t>
            </a:r>
          </a:p>
        </p:txBody>
      </p:sp>
      <p:sp>
        <p:nvSpPr>
          <p:cNvPr id="16396" name="Text Box 12"/>
          <p:cNvSpPr txBox="1">
            <a:spLocks noChangeArrowheads="1"/>
          </p:cNvSpPr>
          <p:nvPr/>
        </p:nvSpPr>
        <p:spPr bwMode="auto">
          <a:xfrm>
            <a:off x="5830888" y="3805238"/>
            <a:ext cx="62706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r"/>
            <a:r>
              <a:rPr lang="pt-BR" altLang="pt-BR" sz="900" b="1">
                <a:latin typeface="Arial" panose="020B0604020202020204" pitchFamily="34" charset="0"/>
              </a:rPr>
              <a:t>Semana</a:t>
            </a:r>
          </a:p>
        </p:txBody>
      </p:sp>
      <p:sp>
        <p:nvSpPr>
          <p:cNvPr id="12301" name="Text Box 13"/>
          <p:cNvSpPr txBox="1">
            <a:spLocks noChangeArrowheads="1"/>
          </p:cNvSpPr>
          <p:nvPr/>
        </p:nvSpPr>
        <p:spPr bwMode="auto">
          <a:xfrm>
            <a:off x="1439863" y="4030663"/>
            <a:ext cx="5849937" cy="839787"/>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350" b="1" smtClean="0"/>
              <a:t>Os ciclos curtos não dão tempo para a recuperação do vetor; podem</a:t>
            </a:r>
          </a:p>
          <a:p>
            <a:pPr>
              <a:defRPr/>
            </a:pPr>
            <a:r>
              <a:rPr lang="pt-BR" altLang="pt-BR" sz="1350" b="1" smtClean="0"/>
              <a:t>ser obtidas diminuições consistentes; esquema ideal para controle</a:t>
            </a:r>
          </a:p>
          <a:p>
            <a:pPr>
              <a:defRPr/>
            </a:pPr>
            <a:r>
              <a:rPr lang="pt-BR" altLang="pt-BR" sz="1350" b="1" smtClean="0"/>
              <a:t>de surtos epidemicos</a:t>
            </a:r>
          </a:p>
          <a:p>
            <a:pPr>
              <a:lnSpc>
                <a:spcPct val="60000"/>
              </a:lnSpc>
              <a:defRPr/>
            </a:pPr>
            <a:endParaRPr lang="pt-BR" altLang="pt-BR" sz="1350" b="1" smtClean="0"/>
          </a:p>
        </p:txBody>
      </p:sp>
      <p:sp>
        <p:nvSpPr>
          <p:cNvPr id="16398" name="Rectangle 14"/>
          <p:cNvSpPr>
            <a:spLocks noChangeArrowheads="1"/>
          </p:cNvSpPr>
          <p:nvPr/>
        </p:nvSpPr>
        <p:spPr bwMode="auto">
          <a:xfrm>
            <a:off x="5275263" y="1330325"/>
            <a:ext cx="2320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200" b="1">
                <a:latin typeface="Arial" panose="020B0604020202020204" pitchFamily="34" charset="0"/>
              </a:rPr>
              <a:t>Ciclos de 3 dias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657350" y="0"/>
            <a:ext cx="6115050" cy="685800"/>
          </a:xfrm>
        </p:spPr>
        <p:txBody>
          <a:bodyPr/>
          <a:lstStyle/>
          <a:p>
            <a:pPr algn="r" eaLnBrk="1" hangingPunct="1">
              <a:defRPr/>
            </a:pPr>
            <a:r>
              <a:rPr lang="pt-BR" altLang="pt-BR" sz="1800">
                <a:latin typeface="Arial" panose="020B0604020202020204" pitchFamily="34" charset="0"/>
              </a:rPr>
              <a:t>Controle de Vetores</a:t>
            </a:r>
            <a:br>
              <a:rPr lang="pt-BR" altLang="pt-BR" sz="1800">
                <a:latin typeface="Arial" panose="020B0604020202020204" pitchFamily="34" charset="0"/>
              </a:rPr>
            </a:br>
            <a:r>
              <a:rPr lang="pt-BR" altLang="pt-BR" sz="1800">
                <a:latin typeface="Arial" panose="020B0604020202020204" pitchFamily="34" charset="0"/>
              </a:rPr>
              <a:t>UBV - Tecnologia de Aplicação</a:t>
            </a:r>
          </a:p>
        </p:txBody>
      </p:sp>
      <p:sp>
        <p:nvSpPr>
          <p:cNvPr id="13315" name="Rectangle 3"/>
          <p:cNvSpPr>
            <a:spLocks noGrp="1" noChangeArrowheads="1"/>
          </p:cNvSpPr>
          <p:nvPr>
            <p:ph type="body" idx="1"/>
          </p:nvPr>
        </p:nvSpPr>
        <p:spPr>
          <a:xfrm>
            <a:off x="1371600" y="857250"/>
            <a:ext cx="6457950" cy="3943350"/>
          </a:xfrm>
        </p:spPr>
        <p:txBody>
          <a:bodyPr/>
          <a:lstStyle/>
          <a:p>
            <a:pPr eaLnBrk="1" hangingPunct="1">
              <a:buFontTx/>
              <a:buNone/>
              <a:defRPr/>
            </a:pPr>
            <a:r>
              <a:rPr lang="pt-BR" altLang="pt-BR" sz="1725">
                <a:latin typeface="Arial" panose="020B0604020202020204" pitchFamily="34" charset="0"/>
              </a:rPr>
              <a:t>Tratamentos combinados </a:t>
            </a:r>
            <a:r>
              <a:rPr lang="pt-BR" altLang="pt-BR" sz="1725" b="1">
                <a:latin typeface="Arial" panose="020B0604020202020204" pitchFamily="34" charset="0"/>
              </a:rPr>
              <a:t>larvicidas </a:t>
            </a:r>
            <a:r>
              <a:rPr lang="pt-BR" altLang="pt-BR" sz="1725">
                <a:latin typeface="Arial" panose="020B0604020202020204" pitchFamily="34" charset="0"/>
              </a:rPr>
              <a:t>x </a:t>
            </a:r>
            <a:r>
              <a:rPr lang="pt-BR" altLang="pt-BR" sz="1725" b="1">
                <a:latin typeface="Arial" panose="020B0604020202020204" pitchFamily="34" charset="0"/>
              </a:rPr>
              <a:t>adulticidas</a:t>
            </a:r>
            <a:r>
              <a:rPr lang="pt-BR" altLang="pt-BR" sz="1725">
                <a:latin typeface="Arial" panose="020B0604020202020204" pitchFamily="34" charset="0"/>
              </a:rPr>
              <a:t>, aplicados simultaneamente dão </a:t>
            </a:r>
            <a:r>
              <a:rPr lang="pt-BR" altLang="pt-BR" sz="1725" b="1">
                <a:latin typeface="Arial" panose="020B0604020202020204" pitchFamily="34" charset="0"/>
              </a:rPr>
              <a:t>melhores resultados</a:t>
            </a:r>
            <a:endParaRPr lang="pt-BR" altLang="pt-BR" sz="1725">
              <a:latin typeface="Arial" panose="020B0604020202020204" pitchFamily="34" charset="0"/>
            </a:endParaRPr>
          </a:p>
          <a:p>
            <a:pPr eaLnBrk="1" hangingPunct="1">
              <a:lnSpc>
                <a:spcPct val="60000"/>
              </a:lnSpc>
              <a:buFontTx/>
              <a:buNone/>
              <a:defRPr/>
            </a:pPr>
            <a:endParaRPr lang="pt-BR" altLang="pt-BR" sz="1725">
              <a:latin typeface="Arial" panose="020B0604020202020204" pitchFamily="34" charset="0"/>
            </a:endParaRPr>
          </a:p>
          <a:p>
            <a:pPr eaLnBrk="1" hangingPunct="1">
              <a:buFontTx/>
              <a:buNone/>
              <a:defRPr/>
            </a:pPr>
            <a:r>
              <a:rPr lang="pt-BR" altLang="pt-BR" sz="1725">
                <a:latin typeface="Arial" panose="020B0604020202020204" pitchFamily="34" charset="0"/>
              </a:rPr>
              <a:t>Durante "</a:t>
            </a:r>
            <a:r>
              <a:rPr lang="pt-BR" altLang="pt-BR" sz="1725" b="1">
                <a:latin typeface="Arial" panose="020B0604020202020204" pitchFamily="34" charset="0"/>
              </a:rPr>
              <a:t>operações de emergência</a:t>
            </a:r>
            <a:r>
              <a:rPr lang="pt-BR" altLang="pt-BR" sz="1725">
                <a:latin typeface="Arial" panose="020B0604020202020204" pitchFamily="34" charset="0"/>
              </a:rPr>
              <a:t>" deve-se contar com </a:t>
            </a:r>
            <a:r>
              <a:rPr lang="pt-BR" altLang="pt-BR" sz="1725" b="1">
                <a:latin typeface="Arial" panose="020B0604020202020204" pitchFamily="34" charset="0"/>
              </a:rPr>
              <a:t>número</a:t>
            </a:r>
            <a:r>
              <a:rPr lang="pt-BR" altLang="pt-BR" sz="1725">
                <a:latin typeface="Arial" panose="020B0604020202020204" pitchFamily="34" charset="0"/>
              </a:rPr>
              <a:t> ideal de máquinas que permita aplicar os tratamentos a </a:t>
            </a:r>
            <a:r>
              <a:rPr lang="pt-BR" altLang="pt-BR" sz="1725" b="1">
                <a:latin typeface="Arial" panose="020B0604020202020204" pitchFamily="34" charset="0"/>
              </a:rPr>
              <a:t>ciclos curtos</a:t>
            </a:r>
            <a:r>
              <a:rPr lang="pt-BR" altLang="pt-BR" sz="1725">
                <a:latin typeface="Arial" panose="020B0604020202020204" pitchFamily="34" charset="0"/>
              </a:rPr>
              <a:t> (3 a 7 dias)</a:t>
            </a:r>
          </a:p>
          <a:p>
            <a:pPr eaLnBrk="1" hangingPunct="1">
              <a:lnSpc>
                <a:spcPct val="70000"/>
              </a:lnSpc>
              <a:buFontTx/>
              <a:buNone/>
              <a:defRPr/>
            </a:pPr>
            <a:endParaRPr lang="pt-BR" altLang="pt-BR" sz="1725">
              <a:latin typeface="Arial" panose="020B0604020202020204" pitchFamily="34" charset="0"/>
            </a:endParaRPr>
          </a:p>
          <a:p>
            <a:pPr eaLnBrk="1" hangingPunct="1">
              <a:buFontTx/>
              <a:buNone/>
              <a:defRPr/>
            </a:pPr>
            <a:r>
              <a:rPr lang="pt-BR" altLang="pt-BR" sz="1725">
                <a:latin typeface="Arial" panose="020B0604020202020204" pitchFamily="34" charset="0"/>
              </a:rPr>
              <a:t>Dependendo da </a:t>
            </a:r>
            <a:r>
              <a:rPr lang="pt-BR" altLang="pt-BR" sz="1725" b="1">
                <a:latin typeface="Arial" panose="020B0604020202020204" pitchFamily="34" charset="0"/>
              </a:rPr>
              <a:t>velocidade</a:t>
            </a:r>
            <a:r>
              <a:rPr lang="pt-BR" altLang="pt-BR" sz="1725">
                <a:latin typeface="Arial" panose="020B0604020202020204" pitchFamily="34" charset="0"/>
              </a:rPr>
              <a:t> do veículo, </a:t>
            </a:r>
            <a:r>
              <a:rPr lang="pt-BR" altLang="pt-BR" sz="1725" b="1">
                <a:latin typeface="Arial" panose="020B0604020202020204" pitchFamily="34" charset="0"/>
              </a:rPr>
              <a:t>cada máquina</a:t>
            </a:r>
            <a:r>
              <a:rPr lang="pt-BR" altLang="pt-BR" sz="1725">
                <a:latin typeface="Arial" panose="020B0604020202020204" pitchFamily="34" charset="0"/>
              </a:rPr>
              <a:t> cobre entre </a:t>
            </a:r>
            <a:r>
              <a:rPr lang="pt-BR" altLang="pt-BR" sz="1725" b="1">
                <a:latin typeface="Arial" panose="020B0604020202020204" pitchFamily="34" charset="0"/>
              </a:rPr>
              <a:t>1.900 e 3.200 casas/dia</a:t>
            </a:r>
            <a:endParaRPr lang="pt-BR" altLang="pt-BR" sz="1725">
              <a:latin typeface="Arial" panose="020B0604020202020204" pitchFamily="34" charset="0"/>
            </a:endParaRPr>
          </a:p>
          <a:p>
            <a:pPr eaLnBrk="1" hangingPunct="1">
              <a:buFontTx/>
              <a:buNone/>
              <a:defRPr/>
            </a:pPr>
            <a:endParaRPr lang="pt-BR" altLang="pt-BR" sz="1725">
              <a:latin typeface="Arial" panose="020B0604020202020204" pitchFamily="34" charset="0"/>
            </a:endParaRPr>
          </a:p>
          <a:p>
            <a:pPr eaLnBrk="1" hangingPunct="1">
              <a:buFontTx/>
              <a:buNone/>
              <a:defRPr/>
            </a:pPr>
            <a:r>
              <a:rPr lang="pt-BR" altLang="pt-BR" sz="1725" b="1">
                <a:latin typeface="Arial" panose="020B0604020202020204" pitchFamily="34" charset="0"/>
              </a:rPr>
              <a:t>Máquinas pesadas</a:t>
            </a:r>
            <a:r>
              <a:rPr lang="pt-BR" altLang="pt-BR" sz="1725">
                <a:latin typeface="Arial" panose="020B0604020202020204" pitchFamily="34" charset="0"/>
              </a:rPr>
              <a:t>: devem ser usadas somente em </a:t>
            </a:r>
            <a:r>
              <a:rPr lang="pt-BR" altLang="pt-BR" sz="1725" b="1">
                <a:latin typeface="Arial" panose="020B0604020202020204" pitchFamily="34" charset="0"/>
              </a:rPr>
              <a:t>localidades urbanas com mais de 240 quarteirões</a:t>
            </a:r>
            <a:r>
              <a:rPr lang="pt-BR" altLang="pt-BR" sz="1725">
                <a:latin typeface="Arial" panose="020B0604020202020204" pitchFamily="34" charset="0"/>
              </a:rPr>
              <a:t>, </a:t>
            </a:r>
            <a:r>
              <a:rPr lang="pt-BR" altLang="pt-BR" sz="1725" b="1">
                <a:latin typeface="Arial" panose="020B0604020202020204" pitchFamily="34" charset="0"/>
              </a:rPr>
              <a:t>localidades</a:t>
            </a:r>
            <a:r>
              <a:rPr lang="pt-BR" altLang="pt-BR" sz="1725">
                <a:latin typeface="Arial" panose="020B0604020202020204" pitchFamily="34" charset="0"/>
              </a:rPr>
              <a:t> </a:t>
            </a:r>
            <a:r>
              <a:rPr lang="pt-BR" altLang="pt-BR" sz="1725" b="1">
                <a:latin typeface="Arial" panose="020B0604020202020204" pitchFamily="34" charset="0"/>
              </a:rPr>
              <a:t>menores</a:t>
            </a:r>
            <a:r>
              <a:rPr lang="pt-BR" altLang="pt-BR" sz="1725">
                <a:latin typeface="Arial" panose="020B0604020202020204" pitchFamily="34" charset="0"/>
              </a:rPr>
              <a:t>, é mais prático usar equipamentos </a:t>
            </a:r>
            <a:r>
              <a:rPr lang="pt-BR" altLang="pt-BR" sz="1725" b="1">
                <a:latin typeface="Arial" panose="020B0604020202020204" pitchFamily="34" charset="0"/>
              </a:rPr>
              <a:t>portáteis</a:t>
            </a:r>
            <a:r>
              <a:rPr lang="pt-BR" altLang="pt-BR" sz="1725">
                <a:latin typeface="Arial" panose="020B0604020202020204" pitchFamily="34" charset="0"/>
              </a:rPr>
              <a:t> (costal)</a:t>
            </a:r>
          </a:p>
          <a:p>
            <a:pPr eaLnBrk="1" hangingPunct="1">
              <a:buFontTx/>
              <a:buNone/>
              <a:defRPr/>
            </a:pPr>
            <a:endParaRPr lang="pt-BR" altLang="pt-BR" sz="1725">
              <a:latin typeface="Arial" panose="020B0604020202020204" pitchFamily="34" charset="0"/>
            </a:endParaRPr>
          </a:p>
        </p:txBody>
      </p:sp>
      <p:sp>
        <p:nvSpPr>
          <p:cNvPr id="17412" name="Rectangle 4"/>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Rectangle 7"/>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7416" name="Rectangle 8"/>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7282">
                                            <p:txEl>
                                              <p:pRg st="0" end="0"/>
                                            </p:txEl>
                                          </p:spTgt>
                                        </p:tgtEl>
                                        <p:attrNameLst>
                                          <p:attrName>style.visibility</p:attrName>
                                        </p:attrNameLst>
                                      </p:cBhvr>
                                      <p:to>
                                        <p:strVal val="visible"/>
                                      </p:to>
                                    </p:set>
                                    <p:anim calcmode="lin" valueType="num">
                                      <p:cBhvr additive="base">
                                        <p:cTn id="7" dur="500" fill="hold"/>
                                        <p:tgtEl>
                                          <p:spTgt spid="972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7282">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build="p" autoUpdateAnimBg="0" advAuto="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657350" y="0"/>
            <a:ext cx="6115050" cy="685800"/>
          </a:xfrm>
        </p:spPr>
        <p:txBody>
          <a:bodyPr/>
          <a:lstStyle/>
          <a:p>
            <a:pPr algn="r" eaLnBrk="1" hangingPunct="1">
              <a:defRPr/>
            </a:pPr>
            <a:r>
              <a:rPr lang="pt-BR" altLang="pt-BR" sz="1800">
                <a:latin typeface="Arial" panose="020B0604020202020204" pitchFamily="34" charset="0"/>
              </a:rPr>
              <a:t>Controle de Vetores</a:t>
            </a:r>
            <a:br>
              <a:rPr lang="pt-BR" altLang="pt-BR" sz="1800">
                <a:latin typeface="Arial" panose="020B0604020202020204" pitchFamily="34" charset="0"/>
              </a:rPr>
            </a:br>
            <a:r>
              <a:rPr lang="pt-BR" altLang="pt-BR" sz="1800">
                <a:latin typeface="Arial" panose="020B0604020202020204" pitchFamily="34" charset="0"/>
              </a:rPr>
              <a:t>UBV - Tecnologia de Aplicação</a:t>
            </a:r>
          </a:p>
        </p:txBody>
      </p:sp>
      <p:sp>
        <p:nvSpPr>
          <p:cNvPr id="14339" name="Rectangle 3"/>
          <p:cNvSpPr>
            <a:spLocks noGrp="1" noChangeArrowheads="1"/>
          </p:cNvSpPr>
          <p:nvPr>
            <p:ph type="body" idx="1"/>
          </p:nvPr>
        </p:nvSpPr>
        <p:spPr>
          <a:xfrm>
            <a:off x="1371600" y="857250"/>
            <a:ext cx="6457950" cy="3943350"/>
          </a:xfrm>
        </p:spPr>
        <p:txBody>
          <a:bodyPr/>
          <a:lstStyle/>
          <a:p>
            <a:pPr eaLnBrk="1" hangingPunct="1">
              <a:lnSpc>
                <a:spcPct val="90000"/>
              </a:lnSpc>
              <a:buFontTx/>
              <a:buNone/>
              <a:defRPr/>
            </a:pPr>
            <a:r>
              <a:rPr lang="pt-BR" altLang="pt-BR" sz="2175">
                <a:latin typeface="Arial" panose="020B0604020202020204" pitchFamily="34" charset="0"/>
              </a:rPr>
              <a:t>Para controle do </a:t>
            </a:r>
            <a:r>
              <a:rPr lang="pt-BR" altLang="pt-BR" sz="2175" b="1" i="1">
                <a:latin typeface="Arial" panose="020B0604020202020204" pitchFamily="34" charset="0"/>
              </a:rPr>
              <a:t>Aedes aegypti</a:t>
            </a:r>
            <a:r>
              <a:rPr lang="pt-BR" altLang="pt-BR" sz="2175">
                <a:latin typeface="Arial" panose="020B0604020202020204" pitchFamily="34" charset="0"/>
              </a:rPr>
              <a:t>, se empregam inseticidas </a:t>
            </a:r>
            <a:r>
              <a:rPr lang="pt-BR" altLang="pt-BR" sz="2175" b="1">
                <a:latin typeface="Arial" panose="020B0604020202020204" pitchFamily="34" charset="0"/>
              </a:rPr>
              <a:t>fosforados</a:t>
            </a:r>
            <a:r>
              <a:rPr lang="pt-BR" altLang="pt-BR" sz="2175">
                <a:latin typeface="Arial" panose="020B0604020202020204" pitchFamily="34" charset="0"/>
              </a:rPr>
              <a:t> em soluções concentradas/diluídas ou </a:t>
            </a:r>
            <a:r>
              <a:rPr lang="pt-BR" altLang="pt-BR" sz="2175" b="1">
                <a:latin typeface="Arial" panose="020B0604020202020204" pitchFamily="34" charset="0"/>
              </a:rPr>
              <a:t>piretróides</a:t>
            </a:r>
            <a:r>
              <a:rPr lang="pt-BR" altLang="pt-BR" sz="2175">
                <a:latin typeface="Arial" panose="020B0604020202020204" pitchFamily="34" charset="0"/>
              </a:rPr>
              <a:t> em soluções diluídas</a:t>
            </a:r>
          </a:p>
          <a:p>
            <a:pPr eaLnBrk="1" hangingPunct="1">
              <a:lnSpc>
                <a:spcPct val="90000"/>
              </a:lnSpc>
              <a:buFontTx/>
              <a:buNone/>
              <a:defRPr/>
            </a:pPr>
            <a:endParaRPr lang="pt-BR" altLang="pt-BR" sz="2175">
              <a:latin typeface="Arial" panose="020B0604020202020204" pitchFamily="34" charset="0"/>
            </a:endParaRPr>
          </a:p>
          <a:p>
            <a:pPr eaLnBrk="1" hangingPunct="1">
              <a:lnSpc>
                <a:spcPct val="90000"/>
              </a:lnSpc>
              <a:buFontTx/>
              <a:buNone/>
              <a:defRPr/>
            </a:pPr>
            <a:r>
              <a:rPr lang="pt-BR" altLang="pt-BR" sz="2175" b="1">
                <a:latin typeface="Arial" panose="020B0604020202020204" pitchFamily="34" charset="0"/>
              </a:rPr>
              <a:t>Tratamentos UBV</a:t>
            </a:r>
            <a:r>
              <a:rPr lang="pt-BR" altLang="pt-BR" sz="2175">
                <a:latin typeface="Arial" panose="020B0604020202020204" pitchFamily="34" charset="0"/>
              </a:rPr>
              <a:t> devem iniciados </a:t>
            </a:r>
            <a:r>
              <a:rPr lang="pt-BR" altLang="pt-BR" sz="2175" b="1">
                <a:latin typeface="Arial" panose="020B0604020202020204" pitchFamily="34" charset="0"/>
              </a:rPr>
              <a:t>rapidamente</a:t>
            </a:r>
            <a:r>
              <a:rPr lang="pt-BR" altLang="pt-BR" sz="2175">
                <a:latin typeface="Arial" panose="020B0604020202020204" pitchFamily="34" charset="0"/>
              </a:rPr>
              <a:t>, antes que o número </a:t>
            </a:r>
            <a:r>
              <a:rPr lang="pt-BR" altLang="pt-BR" sz="2175" b="1">
                <a:latin typeface="Arial" panose="020B0604020202020204" pitchFamily="34" charset="0"/>
              </a:rPr>
              <a:t>de casos</a:t>
            </a:r>
            <a:r>
              <a:rPr lang="pt-BR" altLang="pt-BR" sz="2175">
                <a:latin typeface="Arial" panose="020B0604020202020204" pitchFamily="34" charset="0"/>
              </a:rPr>
              <a:t>, alcance o </a:t>
            </a:r>
            <a:r>
              <a:rPr lang="pt-BR" altLang="pt-BR" sz="2175" b="1">
                <a:latin typeface="Arial" panose="020B0604020202020204" pitchFamily="34" charset="0"/>
              </a:rPr>
              <a:t>ponto máximo</a:t>
            </a:r>
            <a:endParaRPr lang="pt-BR" altLang="pt-BR" sz="2175">
              <a:latin typeface="Arial" panose="020B0604020202020204" pitchFamily="34" charset="0"/>
            </a:endParaRPr>
          </a:p>
          <a:p>
            <a:pPr eaLnBrk="1" hangingPunct="1">
              <a:lnSpc>
                <a:spcPct val="90000"/>
              </a:lnSpc>
              <a:buFontTx/>
              <a:buNone/>
              <a:defRPr/>
            </a:pPr>
            <a:endParaRPr lang="pt-BR" altLang="pt-BR" sz="2175">
              <a:latin typeface="Arial" panose="020B0604020202020204" pitchFamily="34" charset="0"/>
            </a:endParaRPr>
          </a:p>
          <a:p>
            <a:pPr eaLnBrk="1" hangingPunct="1">
              <a:lnSpc>
                <a:spcPct val="90000"/>
              </a:lnSpc>
              <a:buFontTx/>
              <a:buNone/>
              <a:defRPr/>
            </a:pPr>
            <a:r>
              <a:rPr lang="pt-BR" altLang="pt-BR" sz="2175">
                <a:latin typeface="Arial" panose="020B0604020202020204" pitchFamily="34" charset="0"/>
              </a:rPr>
              <a:t>Após se ultrapassar o </a:t>
            </a:r>
            <a:r>
              <a:rPr lang="pt-BR" altLang="pt-BR" sz="2175" b="1">
                <a:latin typeface="Arial" panose="020B0604020202020204" pitchFamily="34" charset="0"/>
              </a:rPr>
              <a:t>ápice da transmissão</a:t>
            </a:r>
            <a:r>
              <a:rPr lang="pt-BR" altLang="pt-BR" sz="2175">
                <a:latin typeface="Arial" panose="020B0604020202020204" pitchFamily="34" charset="0"/>
              </a:rPr>
              <a:t>, a </a:t>
            </a:r>
            <a:r>
              <a:rPr lang="pt-BR" altLang="pt-BR" sz="2175" b="1">
                <a:latin typeface="Arial" panose="020B0604020202020204" pitchFamily="34" charset="0"/>
              </a:rPr>
              <a:t>atenção</a:t>
            </a:r>
            <a:r>
              <a:rPr lang="pt-BR" altLang="pt-BR" sz="2175">
                <a:latin typeface="Arial" panose="020B0604020202020204" pitchFamily="34" charset="0"/>
              </a:rPr>
              <a:t> deverá ser voltada para </a:t>
            </a:r>
            <a:r>
              <a:rPr lang="pt-BR" altLang="pt-BR" sz="2175" b="1">
                <a:latin typeface="Arial" panose="020B0604020202020204" pitchFamily="34" charset="0"/>
              </a:rPr>
              <a:t>localidades vizinhas</a:t>
            </a:r>
            <a:r>
              <a:rPr lang="pt-BR" altLang="pt-BR" sz="2175">
                <a:latin typeface="Arial" panose="020B0604020202020204" pitchFamily="34" charset="0"/>
              </a:rPr>
              <a:t> positivas</a:t>
            </a:r>
          </a:p>
          <a:p>
            <a:pPr eaLnBrk="1" hangingPunct="1">
              <a:lnSpc>
                <a:spcPct val="90000"/>
              </a:lnSpc>
              <a:buFontTx/>
              <a:buNone/>
              <a:defRPr/>
            </a:pPr>
            <a:endParaRPr lang="pt-BR" altLang="pt-BR" sz="2175">
              <a:latin typeface="Arial" panose="020B0604020202020204" pitchFamily="34" charset="0"/>
            </a:endParaRPr>
          </a:p>
        </p:txBody>
      </p:sp>
      <p:sp>
        <p:nvSpPr>
          <p:cNvPr id="18436" name="Rectangle 4"/>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Rectangle 7"/>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8440" name="Rectangle 8"/>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5282">
                                            <p:txEl>
                                              <p:pRg st="0" end="0"/>
                                            </p:txEl>
                                          </p:spTgt>
                                        </p:tgtEl>
                                        <p:attrNameLst>
                                          <p:attrName>style.visibility</p:attrName>
                                        </p:attrNameLst>
                                      </p:cBhvr>
                                      <p:to>
                                        <p:strVal val="visible"/>
                                      </p:to>
                                    </p:set>
                                    <p:anim calcmode="lin" valueType="num">
                                      <p:cBhvr additive="base">
                                        <p:cTn id="7" dur="500" fill="hold"/>
                                        <p:tgtEl>
                                          <p:spTgt spid="2252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282">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build="p" autoUpdateAnimBg="0" advAuto="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657350" y="0"/>
            <a:ext cx="6115050" cy="685800"/>
          </a:xfrm>
        </p:spPr>
        <p:txBody>
          <a:bodyPr/>
          <a:lstStyle/>
          <a:p>
            <a:pPr algn="r" eaLnBrk="1" hangingPunct="1">
              <a:defRPr/>
            </a:pPr>
            <a:r>
              <a:rPr lang="pt-BR" altLang="pt-BR" sz="1800">
                <a:latin typeface="Arial" panose="020B0604020202020204" pitchFamily="34" charset="0"/>
              </a:rPr>
              <a:t>Controle de Vetores</a:t>
            </a:r>
            <a:br>
              <a:rPr lang="pt-BR" altLang="pt-BR" sz="1800">
                <a:latin typeface="Arial" panose="020B0604020202020204" pitchFamily="34" charset="0"/>
              </a:rPr>
            </a:br>
            <a:r>
              <a:rPr lang="pt-BR" altLang="pt-BR" sz="1800">
                <a:latin typeface="Arial" panose="020B0604020202020204" pitchFamily="34" charset="0"/>
              </a:rPr>
              <a:t>UBV - Tecnologia de Aplicação</a:t>
            </a:r>
          </a:p>
        </p:txBody>
      </p:sp>
      <p:sp>
        <p:nvSpPr>
          <p:cNvPr id="15363" name="Rectangle 3"/>
          <p:cNvSpPr>
            <a:spLocks noGrp="1" noChangeArrowheads="1"/>
          </p:cNvSpPr>
          <p:nvPr>
            <p:ph type="body" idx="1"/>
          </p:nvPr>
        </p:nvSpPr>
        <p:spPr>
          <a:xfrm>
            <a:off x="1371600" y="857250"/>
            <a:ext cx="6457950" cy="3943350"/>
          </a:xfrm>
        </p:spPr>
        <p:txBody>
          <a:bodyPr/>
          <a:lstStyle/>
          <a:p>
            <a:pPr eaLnBrk="1" hangingPunct="1">
              <a:buFontTx/>
              <a:buNone/>
              <a:defRPr/>
            </a:pPr>
            <a:r>
              <a:rPr lang="pt-BR" altLang="pt-BR" sz="1725">
                <a:latin typeface="Arial" panose="020B0604020202020204" pitchFamily="34" charset="0"/>
              </a:rPr>
              <a:t>Equipamentos </a:t>
            </a:r>
            <a:r>
              <a:rPr lang="pt-BR" altLang="pt-BR" sz="1725" b="1">
                <a:latin typeface="Arial" panose="020B0604020202020204" pitchFamily="34" charset="0"/>
              </a:rPr>
              <a:t>portáteis</a:t>
            </a:r>
            <a:r>
              <a:rPr lang="pt-BR" altLang="pt-BR" sz="1725">
                <a:latin typeface="Arial" panose="020B0604020202020204" pitchFamily="34" charset="0"/>
              </a:rPr>
              <a:t>: </a:t>
            </a:r>
            <a:r>
              <a:rPr lang="pt-BR" altLang="pt-BR" sz="1725" b="1">
                <a:latin typeface="Arial" panose="020B0604020202020204" pitchFamily="34" charset="0"/>
              </a:rPr>
              <a:t>menor rendimento</a:t>
            </a:r>
            <a:r>
              <a:rPr lang="pt-BR" altLang="pt-BR" sz="1725">
                <a:latin typeface="Arial" panose="020B0604020202020204" pitchFamily="34" charset="0"/>
              </a:rPr>
              <a:t> mas apresentam </a:t>
            </a:r>
            <a:r>
              <a:rPr lang="pt-BR" altLang="pt-BR" sz="1725" b="1">
                <a:latin typeface="Arial" panose="020B0604020202020204" pitchFamily="34" charset="0"/>
              </a:rPr>
              <a:t>maior eficácia</a:t>
            </a:r>
            <a:endParaRPr lang="pt-BR" altLang="pt-BR" sz="1725">
              <a:latin typeface="Arial" panose="020B0604020202020204" pitchFamily="34" charset="0"/>
            </a:endParaRPr>
          </a:p>
          <a:p>
            <a:pPr eaLnBrk="1" hangingPunct="1">
              <a:lnSpc>
                <a:spcPct val="40000"/>
              </a:lnSpc>
              <a:buFontTx/>
              <a:buNone/>
              <a:defRPr/>
            </a:pPr>
            <a:endParaRPr lang="pt-BR" altLang="pt-BR" sz="1725">
              <a:latin typeface="Arial" panose="020B0604020202020204" pitchFamily="34" charset="0"/>
            </a:endParaRPr>
          </a:p>
          <a:p>
            <a:pPr eaLnBrk="1" hangingPunct="1">
              <a:buFontTx/>
              <a:buNone/>
              <a:defRPr/>
            </a:pPr>
            <a:r>
              <a:rPr lang="pt-BR" altLang="pt-BR" sz="1725" b="1">
                <a:latin typeface="Arial" panose="020B0604020202020204" pitchFamily="34" charset="0"/>
              </a:rPr>
              <a:t>Operações</a:t>
            </a:r>
            <a:r>
              <a:rPr lang="pt-BR" altLang="pt-BR" sz="1725">
                <a:latin typeface="Arial" panose="020B0604020202020204" pitchFamily="34" charset="0"/>
              </a:rPr>
              <a:t> realizadas de maneira </a:t>
            </a:r>
            <a:r>
              <a:rPr lang="pt-BR" altLang="pt-BR" sz="1725" b="1">
                <a:latin typeface="Arial" panose="020B0604020202020204" pitchFamily="34" charset="0"/>
              </a:rPr>
              <a:t>incompleta</a:t>
            </a:r>
            <a:r>
              <a:rPr lang="pt-BR" altLang="pt-BR" sz="1725">
                <a:latin typeface="Arial" panose="020B0604020202020204" pitchFamily="34" charset="0"/>
              </a:rPr>
              <a:t>, </a:t>
            </a:r>
            <a:r>
              <a:rPr lang="pt-BR" altLang="pt-BR" sz="1725" b="1">
                <a:latin typeface="Arial" panose="020B0604020202020204" pitchFamily="34" charset="0"/>
              </a:rPr>
              <a:t>comprometem</a:t>
            </a:r>
            <a:r>
              <a:rPr lang="pt-BR" altLang="pt-BR" sz="1725">
                <a:latin typeface="Arial" panose="020B0604020202020204" pitchFamily="34" charset="0"/>
              </a:rPr>
              <a:t> o controle, agravando a situação</a:t>
            </a:r>
          </a:p>
          <a:p>
            <a:pPr eaLnBrk="1" hangingPunct="1">
              <a:lnSpc>
                <a:spcPct val="10000"/>
              </a:lnSpc>
              <a:buFontTx/>
              <a:buNone/>
              <a:defRPr/>
            </a:pPr>
            <a:endParaRPr lang="pt-BR" altLang="pt-BR" sz="1725">
              <a:latin typeface="Arial" panose="020B0604020202020204" pitchFamily="34" charset="0"/>
            </a:endParaRPr>
          </a:p>
          <a:p>
            <a:pPr lvl="1" eaLnBrk="1" hangingPunct="1">
              <a:buFontTx/>
              <a:buNone/>
              <a:defRPr/>
            </a:pPr>
            <a:r>
              <a:rPr lang="pt-BR" altLang="pt-BR" sz="1575">
                <a:latin typeface="Arial" panose="020B0604020202020204" pitchFamily="34" charset="0"/>
              </a:rPr>
              <a:t>- número insuficiente de </a:t>
            </a:r>
            <a:r>
              <a:rPr lang="pt-BR" altLang="pt-BR" sz="1575" b="1">
                <a:latin typeface="Arial" panose="020B0604020202020204" pitchFamily="34" charset="0"/>
              </a:rPr>
              <a:t>máquinas</a:t>
            </a:r>
            <a:endParaRPr lang="pt-BR" altLang="pt-BR" sz="1575">
              <a:latin typeface="Arial" panose="020B0604020202020204" pitchFamily="34" charset="0"/>
            </a:endParaRPr>
          </a:p>
          <a:p>
            <a:pPr lvl="1" eaLnBrk="1" hangingPunct="1">
              <a:buFontTx/>
              <a:buNone/>
              <a:defRPr/>
            </a:pPr>
            <a:r>
              <a:rPr lang="pt-BR" altLang="pt-BR" sz="1575">
                <a:latin typeface="Arial" panose="020B0604020202020204" pitchFamily="34" charset="0"/>
              </a:rPr>
              <a:t>- falta de </a:t>
            </a:r>
            <a:r>
              <a:rPr lang="pt-BR" altLang="pt-BR" sz="1575" b="1">
                <a:latin typeface="Arial" panose="020B0604020202020204" pitchFamily="34" charset="0"/>
              </a:rPr>
              <a:t>insumos</a:t>
            </a:r>
            <a:endParaRPr lang="pt-BR" altLang="pt-BR" sz="1575">
              <a:latin typeface="Arial" panose="020B0604020202020204" pitchFamily="34" charset="0"/>
            </a:endParaRPr>
          </a:p>
          <a:p>
            <a:pPr lvl="1" eaLnBrk="1" hangingPunct="1">
              <a:buFontTx/>
              <a:buNone/>
              <a:defRPr/>
            </a:pPr>
            <a:r>
              <a:rPr lang="pt-BR" altLang="pt-BR" sz="1575">
                <a:latin typeface="Arial" panose="020B0604020202020204" pitchFamily="34" charset="0"/>
              </a:rPr>
              <a:t>- </a:t>
            </a:r>
            <a:r>
              <a:rPr lang="pt-BR" altLang="pt-BR" sz="1575" b="1">
                <a:latin typeface="Arial" panose="020B0604020202020204" pitchFamily="34" charset="0"/>
              </a:rPr>
              <a:t>horas</a:t>
            </a:r>
            <a:r>
              <a:rPr lang="pt-BR" altLang="pt-BR" sz="1575">
                <a:latin typeface="Arial" panose="020B0604020202020204" pitchFamily="34" charset="0"/>
              </a:rPr>
              <a:t> de trabalho </a:t>
            </a:r>
            <a:r>
              <a:rPr lang="pt-BR" altLang="pt-BR" sz="1575" b="1">
                <a:latin typeface="Arial" panose="020B0604020202020204" pitchFamily="34" charset="0"/>
              </a:rPr>
              <a:t>reduzida</a:t>
            </a:r>
            <a:endParaRPr lang="pt-BR" altLang="pt-BR" sz="1575">
              <a:latin typeface="Arial" panose="020B0604020202020204" pitchFamily="34" charset="0"/>
            </a:endParaRPr>
          </a:p>
          <a:p>
            <a:pPr lvl="1" eaLnBrk="1" hangingPunct="1">
              <a:buFontTx/>
              <a:buNone/>
              <a:defRPr/>
            </a:pPr>
            <a:r>
              <a:rPr lang="pt-BR" altLang="pt-BR" sz="1575">
                <a:latin typeface="Arial" panose="020B0604020202020204" pitchFamily="34" charset="0"/>
              </a:rPr>
              <a:t>- ausência de </a:t>
            </a:r>
            <a:r>
              <a:rPr lang="pt-BR" altLang="pt-BR" sz="1575" b="1">
                <a:latin typeface="Arial" panose="020B0604020202020204" pitchFamily="34" charset="0"/>
              </a:rPr>
              <a:t>supervisão</a:t>
            </a:r>
            <a:endParaRPr lang="pt-BR" altLang="pt-BR" sz="1575">
              <a:latin typeface="Arial" panose="020B0604020202020204" pitchFamily="34" charset="0"/>
            </a:endParaRPr>
          </a:p>
          <a:p>
            <a:pPr lvl="1" eaLnBrk="1" hangingPunct="1">
              <a:buFontTx/>
              <a:buNone/>
              <a:defRPr/>
            </a:pPr>
            <a:r>
              <a:rPr lang="pt-BR" altLang="pt-BR" sz="1575">
                <a:latin typeface="Arial" panose="020B0604020202020204" pitchFamily="34" charset="0"/>
              </a:rPr>
              <a:t>- problemas </a:t>
            </a:r>
            <a:r>
              <a:rPr lang="pt-BR" altLang="pt-BR" sz="1575" b="1">
                <a:latin typeface="Arial" panose="020B0604020202020204" pitchFamily="34" charset="0"/>
              </a:rPr>
              <a:t>administrativos</a:t>
            </a:r>
            <a:endParaRPr lang="pt-BR" altLang="pt-BR" sz="1575">
              <a:latin typeface="Arial" panose="020B0604020202020204" pitchFamily="34" charset="0"/>
            </a:endParaRPr>
          </a:p>
          <a:p>
            <a:pPr eaLnBrk="1" hangingPunct="1">
              <a:lnSpc>
                <a:spcPct val="60000"/>
              </a:lnSpc>
              <a:buFontTx/>
              <a:buNone/>
              <a:defRPr/>
            </a:pPr>
            <a:endParaRPr lang="pt-BR" altLang="pt-BR" sz="1575">
              <a:latin typeface="Arial" panose="020B0604020202020204" pitchFamily="34" charset="0"/>
            </a:endParaRPr>
          </a:p>
          <a:p>
            <a:pPr eaLnBrk="1" hangingPunct="1">
              <a:buFontTx/>
              <a:buNone/>
              <a:defRPr/>
            </a:pPr>
            <a:r>
              <a:rPr lang="pt-BR" altLang="pt-BR" sz="1725">
                <a:latin typeface="Arial" panose="020B0604020202020204" pitchFamily="34" charset="0"/>
              </a:rPr>
              <a:t>Passada a situação de </a:t>
            </a:r>
            <a:r>
              <a:rPr lang="pt-BR" altLang="pt-BR" sz="1725" b="1">
                <a:latin typeface="Arial" panose="020B0604020202020204" pitchFamily="34" charset="0"/>
              </a:rPr>
              <a:t>emergência</a:t>
            </a:r>
            <a:r>
              <a:rPr lang="pt-BR" altLang="pt-BR" sz="1725">
                <a:latin typeface="Arial" panose="020B0604020202020204" pitchFamily="34" charset="0"/>
              </a:rPr>
              <a:t>: deve ser implementadas </a:t>
            </a:r>
            <a:r>
              <a:rPr lang="pt-BR" altLang="pt-BR" sz="1725" b="1">
                <a:latin typeface="Arial" panose="020B0604020202020204" pitchFamily="34" charset="0"/>
              </a:rPr>
              <a:t>outras medidas de controle</a:t>
            </a:r>
            <a:r>
              <a:rPr lang="pt-BR" altLang="pt-BR" sz="1725">
                <a:latin typeface="Arial" panose="020B0604020202020204" pitchFamily="34" charset="0"/>
              </a:rPr>
              <a:t>, mais </a:t>
            </a:r>
            <a:r>
              <a:rPr lang="pt-BR" altLang="pt-BR" sz="1725" b="1">
                <a:latin typeface="Arial" panose="020B0604020202020204" pitchFamily="34" charset="0"/>
              </a:rPr>
              <a:t>duradouras</a:t>
            </a:r>
            <a:r>
              <a:rPr lang="pt-BR" altLang="pt-BR" sz="1725">
                <a:latin typeface="Arial" panose="020B0604020202020204" pitchFamily="34" charset="0"/>
              </a:rPr>
              <a:t> e </a:t>
            </a:r>
            <a:r>
              <a:rPr lang="pt-BR" altLang="pt-BR" sz="1725" b="1">
                <a:latin typeface="Arial" panose="020B0604020202020204" pitchFamily="34" charset="0"/>
              </a:rPr>
              <a:t>eficientes</a:t>
            </a:r>
            <a:r>
              <a:rPr lang="pt-BR" altLang="pt-BR" sz="1725">
                <a:latin typeface="Arial" panose="020B0604020202020204" pitchFamily="34" charset="0"/>
              </a:rPr>
              <a:t>, ou os </a:t>
            </a:r>
            <a:r>
              <a:rPr lang="pt-BR" altLang="pt-BR" sz="1725" b="1">
                <a:latin typeface="Arial" panose="020B0604020202020204" pitchFamily="34" charset="0"/>
              </a:rPr>
              <a:t>mosquitos</a:t>
            </a:r>
            <a:r>
              <a:rPr lang="pt-BR" altLang="pt-BR" sz="1725">
                <a:latin typeface="Arial" panose="020B0604020202020204" pitchFamily="34" charset="0"/>
              </a:rPr>
              <a:t> voltarão a seus </a:t>
            </a:r>
            <a:r>
              <a:rPr lang="pt-BR" altLang="pt-BR" sz="1725" b="1">
                <a:latin typeface="Arial" panose="020B0604020202020204" pitchFamily="34" charset="0"/>
              </a:rPr>
              <a:t>níveis originais</a:t>
            </a:r>
            <a:endParaRPr lang="pt-BR" altLang="pt-BR" smtClean="0"/>
          </a:p>
        </p:txBody>
      </p:sp>
      <p:sp>
        <p:nvSpPr>
          <p:cNvPr id="19460" name="Rectangle 5"/>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1946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Rectangle 8"/>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9464" name="Rectangle 9"/>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8306">
                                            <p:txEl>
                                              <p:pRg st="0" end="0"/>
                                            </p:txEl>
                                          </p:spTgt>
                                        </p:tgtEl>
                                        <p:attrNameLst>
                                          <p:attrName>style.visibility</p:attrName>
                                        </p:attrNameLst>
                                      </p:cBhvr>
                                      <p:to>
                                        <p:strVal val="visible"/>
                                      </p:to>
                                    </p:set>
                                    <p:anim calcmode="lin" valueType="num">
                                      <p:cBhvr additive="base">
                                        <p:cTn id="7" dur="500" fill="hold"/>
                                        <p:tgtEl>
                                          <p:spTgt spid="983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830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build="p" autoUpdateAnimBg="0" advAuto="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657350" y="0"/>
            <a:ext cx="6115050" cy="685800"/>
          </a:xfrm>
        </p:spPr>
        <p:txBody>
          <a:bodyPr/>
          <a:lstStyle/>
          <a:p>
            <a:pPr algn="r" eaLnBrk="1" hangingPunct="1">
              <a:defRPr/>
            </a:pPr>
            <a:r>
              <a:rPr lang="pt-BR" altLang="pt-BR" sz="1800">
                <a:latin typeface="Arial" panose="020B0604020202020204" pitchFamily="34" charset="0"/>
              </a:rPr>
              <a:t>Controle de Vetores</a:t>
            </a:r>
            <a:br>
              <a:rPr lang="pt-BR" altLang="pt-BR" sz="1800">
                <a:latin typeface="Arial" panose="020B0604020202020204" pitchFamily="34" charset="0"/>
              </a:rPr>
            </a:br>
            <a:r>
              <a:rPr lang="pt-BR" altLang="pt-BR" sz="1800">
                <a:latin typeface="Arial" panose="020B0604020202020204" pitchFamily="34" charset="0"/>
              </a:rPr>
              <a:t>UBV - Tecnologia de Aplicação</a:t>
            </a:r>
          </a:p>
        </p:txBody>
      </p:sp>
      <p:sp>
        <p:nvSpPr>
          <p:cNvPr id="16387" name="Rectangle 3"/>
          <p:cNvSpPr>
            <a:spLocks noGrp="1" noChangeArrowheads="1"/>
          </p:cNvSpPr>
          <p:nvPr>
            <p:ph type="body" idx="1"/>
          </p:nvPr>
        </p:nvSpPr>
        <p:spPr>
          <a:xfrm>
            <a:off x="1371600" y="685800"/>
            <a:ext cx="6457950" cy="4171950"/>
          </a:xfrm>
        </p:spPr>
        <p:txBody>
          <a:bodyPr/>
          <a:lstStyle/>
          <a:p>
            <a:pPr eaLnBrk="1" hangingPunct="1">
              <a:buFontTx/>
              <a:buNone/>
              <a:defRPr/>
            </a:pPr>
            <a:r>
              <a:rPr lang="pt-BR" altLang="pt-BR" sz="1725">
                <a:latin typeface="Arial" panose="020B0604020202020204" pitchFamily="34" charset="0"/>
              </a:rPr>
              <a:t> Objetivo imediato: </a:t>
            </a:r>
            <a:r>
              <a:rPr lang="pt-BR" altLang="pt-BR" sz="1725" b="1">
                <a:latin typeface="Arial" panose="020B0604020202020204" pitchFamily="34" charset="0"/>
              </a:rPr>
              <a:t>redução da densidade</a:t>
            </a:r>
            <a:r>
              <a:rPr lang="pt-BR" altLang="pt-BR" sz="1725">
                <a:latin typeface="Arial" panose="020B0604020202020204" pitchFamily="34" charset="0"/>
              </a:rPr>
              <a:t> com menor </a:t>
            </a:r>
            <a:r>
              <a:rPr lang="pt-BR" altLang="pt-BR" sz="1725" b="1">
                <a:latin typeface="Arial" panose="020B0604020202020204" pitchFamily="34" charset="0"/>
              </a:rPr>
              <a:t>impacto ambiental</a:t>
            </a:r>
            <a:r>
              <a:rPr lang="pt-BR" altLang="pt-BR" sz="1725">
                <a:latin typeface="Arial" panose="020B0604020202020204" pitchFamily="34" charset="0"/>
              </a:rPr>
              <a:t> e </a:t>
            </a:r>
            <a:r>
              <a:rPr lang="pt-BR" altLang="pt-BR" sz="1725" b="1">
                <a:latin typeface="Arial" panose="020B0604020202020204" pitchFamily="34" charset="0"/>
              </a:rPr>
              <a:t>menor tempo</a:t>
            </a:r>
            <a:endParaRPr lang="pt-BR" altLang="pt-BR" sz="1725">
              <a:latin typeface="Arial" panose="020B0604020202020204" pitchFamily="34" charset="0"/>
            </a:endParaRPr>
          </a:p>
          <a:p>
            <a:pPr eaLnBrk="1" hangingPunct="1">
              <a:lnSpc>
                <a:spcPct val="40000"/>
              </a:lnSpc>
              <a:buFontTx/>
              <a:buNone/>
              <a:defRPr/>
            </a:pPr>
            <a:endParaRPr lang="pt-BR" altLang="pt-BR" sz="1725">
              <a:latin typeface="Arial" panose="020B0604020202020204" pitchFamily="34" charset="0"/>
            </a:endParaRPr>
          </a:p>
          <a:p>
            <a:pPr eaLnBrk="1" hangingPunct="1">
              <a:buFontTx/>
              <a:buNone/>
              <a:defRPr/>
            </a:pPr>
            <a:r>
              <a:rPr lang="pt-BR" altLang="pt-BR" sz="1725">
                <a:latin typeface="Arial" panose="020B0604020202020204" pitchFamily="34" charset="0"/>
              </a:rPr>
              <a:t>As </a:t>
            </a:r>
            <a:r>
              <a:rPr lang="pt-BR" altLang="pt-BR" sz="1725" b="1">
                <a:latin typeface="Arial" panose="020B0604020202020204" pitchFamily="34" charset="0"/>
              </a:rPr>
              <a:t>operações</a:t>
            </a:r>
            <a:r>
              <a:rPr lang="pt-BR" altLang="pt-BR" sz="1725">
                <a:latin typeface="Arial" panose="020B0604020202020204" pitchFamily="34" charset="0"/>
              </a:rPr>
              <a:t> devem ser iniciadas de </a:t>
            </a:r>
            <a:r>
              <a:rPr lang="pt-BR" altLang="pt-BR" sz="1725" b="1">
                <a:latin typeface="Arial" panose="020B0604020202020204" pitchFamily="34" charset="0"/>
              </a:rPr>
              <a:t>imediato</a:t>
            </a:r>
            <a:r>
              <a:rPr lang="pt-BR" altLang="pt-BR" sz="1725">
                <a:latin typeface="Arial" panose="020B0604020202020204" pitchFamily="34" charset="0"/>
              </a:rPr>
              <a:t>, </a:t>
            </a:r>
            <a:r>
              <a:rPr lang="pt-BR" altLang="pt-BR" sz="1725" b="1">
                <a:latin typeface="Arial" panose="020B0604020202020204" pitchFamily="34" charset="0"/>
              </a:rPr>
              <a:t>dividindo-se a cidade</a:t>
            </a:r>
            <a:r>
              <a:rPr lang="pt-BR" altLang="pt-BR" sz="1725">
                <a:latin typeface="Arial" panose="020B0604020202020204" pitchFamily="34" charset="0"/>
              </a:rPr>
              <a:t> afetada em </a:t>
            </a:r>
            <a:r>
              <a:rPr lang="pt-BR" altLang="pt-BR" sz="1725" b="1">
                <a:latin typeface="Arial" panose="020B0604020202020204" pitchFamily="34" charset="0"/>
              </a:rPr>
              <a:t>áreas</a:t>
            </a:r>
            <a:r>
              <a:rPr lang="pt-BR" altLang="pt-BR" sz="1725">
                <a:latin typeface="Arial" panose="020B0604020202020204" pitchFamily="34" charset="0"/>
              </a:rPr>
              <a:t> que contenham o </a:t>
            </a:r>
            <a:r>
              <a:rPr lang="pt-BR" altLang="pt-BR" sz="1725" b="1">
                <a:latin typeface="Arial" panose="020B0604020202020204" pitchFamily="34" charset="0"/>
              </a:rPr>
              <a:t>número</a:t>
            </a:r>
            <a:r>
              <a:rPr lang="pt-BR" altLang="pt-BR" sz="1725">
                <a:latin typeface="Arial" panose="020B0604020202020204" pitchFamily="34" charset="0"/>
              </a:rPr>
              <a:t> aproximado de casas, coberto por um </a:t>
            </a:r>
            <a:r>
              <a:rPr lang="pt-BR" altLang="pt-BR" sz="1725" b="1">
                <a:latin typeface="Arial" panose="020B0604020202020204" pitchFamily="34" charset="0"/>
              </a:rPr>
              <a:t>equipamento</a:t>
            </a:r>
            <a:endParaRPr lang="pt-BR" altLang="pt-BR" sz="1725">
              <a:latin typeface="Arial" panose="020B0604020202020204" pitchFamily="34" charset="0"/>
            </a:endParaRPr>
          </a:p>
          <a:p>
            <a:pPr eaLnBrk="1" hangingPunct="1">
              <a:lnSpc>
                <a:spcPct val="50000"/>
              </a:lnSpc>
              <a:buFontTx/>
              <a:buNone/>
              <a:defRPr/>
            </a:pPr>
            <a:endParaRPr lang="pt-BR" altLang="pt-BR" sz="1725">
              <a:latin typeface="Arial" panose="020B0604020202020204" pitchFamily="34" charset="0"/>
            </a:endParaRPr>
          </a:p>
          <a:p>
            <a:pPr eaLnBrk="1" hangingPunct="1">
              <a:buFontTx/>
              <a:buNone/>
              <a:defRPr/>
            </a:pPr>
            <a:r>
              <a:rPr lang="pt-BR" altLang="pt-BR" sz="1725">
                <a:latin typeface="Arial" panose="020B0604020202020204" pitchFamily="34" charset="0"/>
              </a:rPr>
              <a:t>Embora os </a:t>
            </a:r>
            <a:r>
              <a:rPr lang="pt-BR" altLang="pt-BR" sz="1725" b="1">
                <a:latin typeface="Arial" panose="020B0604020202020204" pitchFamily="34" charset="0"/>
              </a:rPr>
              <a:t>tratamentos UBV não sejam completamente eficientes</a:t>
            </a:r>
            <a:r>
              <a:rPr lang="pt-BR" altLang="pt-BR" sz="1725">
                <a:latin typeface="Arial" panose="020B0604020202020204" pitchFamily="34" charset="0"/>
              </a:rPr>
              <a:t>, se consegue </a:t>
            </a:r>
            <a:r>
              <a:rPr lang="pt-BR" altLang="pt-BR" sz="1725" b="1">
                <a:latin typeface="Arial" panose="020B0604020202020204" pitchFamily="34" charset="0"/>
              </a:rPr>
              <a:t>controlar surtos</a:t>
            </a:r>
            <a:r>
              <a:rPr lang="pt-BR" altLang="pt-BR" sz="1725">
                <a:latin typeface="Arial" panose="020B0604020202020204" pitchFamily="34" charset="0"/>
              </a:rPr>
              <a:t>, devido ao alto </a:t>
            </a:r>
            <a:r>
              <a:rPr lang="pt-BR" altLang="pt-BR" sz="1725" b="1">
                <a:latin typeface="Arial" panose="020B0604020202020204" pitchFamily="34" charset="0"/>
              </a:rPr>
              <a:t>rendimento</a:t>
            </a:r>
            <a:r>
              <a:rPr lang="pt-BR" altLang="pt-BR" sz="1725">
                <a:latin typeface="Arial" panose="020B0604020202020204" pitchFamily="34" charset="0"/>
              </a:rPr>
              <a:t> dos equipamentos pesados (cerca de 2.000 casas/dia em 8 horas)</a:t>
            </a:r>
          </a:p>
          <a:p>
            <a:pPr eaLnBrk="1" hangingPunct="1">
              <a:lnSpc>
                <a:spcPct val="50000"/>
              </a:lnSpc>
              <a:buFontTx/>
              <a:buNone/>
              <a:defRPr/>
            </a:pPr>
            <a:endParaRPr lang="pt-BR" altLang="pt-BR" sz="1725">
              <a:latin typeface="Arial" panose="020B0604020202020204" pitchFamily="34" charset="0"/>
            </a:endParaRPr>
          </a:p>
          <a:p>
            <a:pPr eaLnBrk="1" hangingPunct="1">
              <a:buFontTx/>
              <a:buNone/>
              <a:defRPr/>
            </a:pPr>
            <a:r>
              <a:rPr lang="pt-BR" altLang="pt-BR" sz="1725">
                <a:latin typeface="Arial" panose="020B0604020202020204" pitchFamily="34" charset="0"/>
              </a:rPr>
              <a:t>Se condições </a:t>
            </a:r>
            <a:r>
              <a:rPr lang="pt-BR" altLang="pt-BR" sz="1725" b="1">
                <a:latin typeface="Arial" panose="020B0604020202020204" pitchFamily="34" charset="0"/>
              </a:rPr>
              <a:t>climáticas</a:t>
            </a:r>
            <a:r>
              <a:rPr lang="pt-BR" altLang="pt-BR" sz="1725">
                <a:latin typeface="Arial" panose="020B0604020202020204" pitchFamily="34" charset="0"/>
              </a:rPr>
              <a:t> permitirem: estender </a:t>
            </a:r>
            <a:r>
              <a:rPr lang="pt-BR" altLang="pt-BR" sz="1725" b="1">
                <a:latin typeface="Arial" panose="020B0604020202020204" pitchFamily="34" charset="0"/>
              </a:rPr>
              <a:t>horário</a:t>
            </a:r>
            <a:r>
              <a:rPr lang="pt-BR" altLang="pt-BR" sz="1725">
                <a:latin typeface="Arial" panose="020B0604020202020204" pitchFamily="34" charset="0"/>
              </a:rPr>
              <a:t> de aplicação para </a:t>
            </a:r>
            <a:r>
              <a:rPr lang="pt-BR" altLang="pt-BR" sz="1725" b="1">
                <a:latin typeface="Arial" panose="020B0604020202020204" pitchFamily="34" charset="0"/>
              </a:rPr>
              <a:t>9 ou 10 horas/dia</a:t>
            </a:r>
            <a:r>
              <a:rPr lang="pt-BR" altLang="pt-BR" sz="1725">
                <a:latin typeface="Arial" panose="020B0604020202020204" pitchFamily="34" charset="0"/>
              </a:rPr>
              <a:t>, </a:t>
            </a:r>
            <a:r>
              <a:rPr lang="pt-BR" altLang="pt-BR" sz="1725" b="1">
                <a:latin typeface="Arial" panose="020B0604020202020204" pitchFamily="34" charset="0"/>
              </a:rPr>
              <a:t>repetindo</a:t>
            </a:r>
            <a:r>
              <a:rPr lang="pt-BR" altLang="pt-BR" sz="1725">
                <a:latin typeface="Arial" panose="020B0604020202020204" pitchFamily="34" charset="0"/>
              </a:rPr>
              <a:t> operações em </a:t>
            </a:r>
            <a:r>
              <a:rPr lang="pt-BR" altLang="pt-BR" sz="1725" b="1">
                <a:latin typeface="Arial" panose="020B0604020202020204" pitchFamily="34" charset="0"/>
              </a:rPr>
              <a:t>ciclos curtos</a:t>
            </a:r>
            <a:r>
              <a:rPr lang="pt-BR" altLang="pt-BR" sz="1725">
                <a:latin typeface="Arial" panose="020B0604020202020204" pitchFamily="34" charset="0"/>
              </a:rPr>
              <a:t> de 3 dias (</a:t>
            </a:r>
            <a:r>
              <a:rPr lang="pt-BR" altLang="pt-BR" sz="1725" b="1">
                <a:latin typeface="Arial" panose="020B0604020202020204" pitchFamily="34" charset="0"/>
              </a:rPr>
              <a:t>duas aplicações</a:t>
            </a:r>
            <a:r>
              <a:rPr lang="pt-BR" altLang="pt-BR" sz="1725">
                <a:latin typeface="Arial" panose="020B0604020202020204" pitchFamily="34" charset="0"/>
              </a:rPr>
              <a:t> semanais)</a:t>
            </a:r>
          </a:p>
          <a:p>
            <a:pPr eaLnBrk="1" hangingPunct="1">
              <a:buFontTx/>
              <a:buNone/>
              <a:defRPr/>
            </a:pPr>
            <a:endParaRPr lang="pt-BR" altLang="pt-BR" sz="1725">
              <a:latin typeface="Arial" panose="020B0604020202020204" pitchFamily="34" charset="0"/>
            </a:endParaRPr>
          </a:p>
        </p:txBody>
      </p:sp>
      <p:sp>
        <p:nvSpPr>
          <p:cNvPr id="20484" name="Rectangle 4"/>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204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Rectangle 7"/>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0488" name="Rectangle 8"/>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 calcmode="lin" valueType="num">
                                      <p:cBhvr additive="base">
                                        <p:cTn id="7" dur="500" fill="hold"/>
                                        <p:tgtEl>
                                          <p:spTgt spid="993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9330">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0" grpId="0" build="p" autoUpdateAnimBg="0" advAuto="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657350" y="0"/>
            <a:ext cx="6115050" cy="685800"/>
          </a:xfrm>
        </p:spPr>
        <p:txBody>
          <a:bodyPr/>
          <a:lstStyle/>
          <a:p>
            <a:pPr algn="r" eaLnBrk="1" hangingPunct="1">
              <a:defRPr/>
            </a:pPr>
            <a:r>
              <a:rPr lang="pt-BR" altLang="pt-BR" sz="1800">
                <a:latin typeface="Arial" panose="020B0604020202020204" pitchFamily="34" charset="0"/>
              </a:rPr>
              <a:t>Controle de Vetores</a:t>
            </a:r>
            <a:br>
              <a:rPr lang="pt-BR" altLang="pt-BR" sz="1800">
                <a:latin typeface="Arial" panose="020B0604020202020204" pitchFamily="34" charset="0"/>
              </a:rPr>
            </a:br>
            <a:r>
              <a:rPr lang="pt-BR" altLang="pt-BR" sz="1800">
                <a:latin typeface="Arial" panose="020B0604020202020204" pitchFamily="34" charset="0"/>
              </a:rPr>
              <a:t>UBV - Tecnologia de Aplicação</a:t>
            </a:r>
          </a:p>
        </p:txBody>
      </p:sp>
      <p:sp>
        <p:nvSpPr>
          <p:cNvPr id="17411" name="Rectangle 3"/>
          <p:cNvSpPr>
            <a:spLocks noGrp="1" noChangeArrowheads="1"/>
          </p:cNvSpPr>
          <p:nvPr>
            <p:ph type="body" idx="1"/>
          </p:nvPr>
        </p:nvSpPr>
        <p:spPr>
          <a:xfrm>
            <a:off x="1371600" y="750888"/>
            <a:ext cx="6457950" cy="1943100"/>
          </a:xfrm>
        </p:spPr>
        <p:txBody>
          <a:bodyPr/>
          <a:lstStyle/>
          <a:p>
            <a:pPr eaLnBrk="1" hangingPunct="1">
              <a:buFontTx/>
              <a:buNone/>
              <a:defRPr/>
            </a:pPr>
            <a:r>
              <a:rPr lang="pt-BR" altLang="pt-BR" sz="1500">
                <a:latin typeface="Arial" panose="020B0604020202020204" pitchFamily="34" charset="0"/>
              </a:rPr>
              <a:t>Considerados os </a:t>
            </a:r>
            <a:r>
              <a:rPr lang="pt-BR" altLang="pt-BR" sz="1500" b="1">
                <a:latin typeface="Arial" panose="020B0604020202020204" pitchFamily="34" charset="0"/>
              </a:rPr>
              <a:t>riscos</a:t>
            </a:r>
            <a:r>
              <a:rPr lang="pt-BR" altLang="pt-BR" sz="1500">
                <a:latin typeface="Arial" panose="020B0604020202020204" pitchFamily="34" charset="0"/>
              </a:rPr>
              <a:t> e </a:t>
            </a:r>
            <a:r>
              <a:rPr lang="pt-BR" altLang="pt-BR" sz="1500" b="1">
                <a:latin typeface="Arial" panose="020B0604020202020204" pitchFamily="34" charset="0"/>
              </a:rPr>
              <a:t>gravidade</a:t>
            </a:r>
            <a:r>
              <a:rPr lang="pt-BR" altLang="pt-BR" sz="1500">
                <a:latin typeface="Arial" panose="020B0604020202020204" pitchFamily="34" charset="0"/>
              </a:rPr>
              <a:t>: pode-se usar </a:t>
            </a:r>
            <a:r>
              <a:rPr lang="pt-BR" altLang="pt-BR" sz="1500" b="1">
                <a:latin typeface="Arial" panose="020B0604020202020204" pitchFamily="34" charset="0"/>
              </a:rPr>
              <a:t>aplicações aéreas com "micronair"</a:t>
            </a:r>
            <a:r>
              <a:rPr lang="pt-BR" altLang="pt-BR" sz="1500">
                <a:latin typeface="Arial" panose="020B0604020202020204" pitchFamily="34" charset="0"/>
              </a:rPr>
              <a:t> em aviões agrícolas (cidades pequenas) ou bimotores (cidades grandes)</a:t>
            </a:r>
          </a:p>
          <a:p>
            <a:pPr eaLnBrk="1" hangingPunct="1">
              <a:lnSpc>
                <a:spcPct val="80000"/>
              </a:lnSpc>
              <a:buFontTx/>
              <a:buNone/>
              <a:defRPr/>
            </a:pPr>
            <a:endParaRPr lang="pt-BR" altLang="pt-BR" sz="1500">
              <a:latin typeface="Arial" panose="020B0604020202020204" pitchFamily="34" charset="0"/>
            </a:endParaRPr>
          </a:p>
          <a:p>
            <a:pPr eaLnBrk="1" hangingPunct="1">
              <a:lnSpc>
                <a:spcPct val="80000"/>
              </a:lnSpc>
              <a:buFontTx/>
              <a:buNone/>
              <a:defRPr/>
            </a:pPr>
            <a:r>
              <a:rPr lang="pt-BR" altLang="pt-BR" sz="1500">
                <a:latin typeface="Arial" panose="020B0604020202020204" pitchFamily="34" charset="0"/>
              </a:rPr>
              <a:t>Ao se </a:t>
            </a:r>
            <a:r>
              <a:rPr lang="pt-BR" altLang="pt-BR" sz="1500" b="1">
                <a:latin typeface="Arial" panose="020B0604020202020204" pitchFamily="34" charset="0"/>
              </a:rPr>
              <a:t>conseguir</a:t>
            </a:r>
            <a:r>
              <a:rPr lang="pt-BR" altLang="pt-BR" sz="1500">
                <a:latin typeface="Arial" panose="020B0604020202020204" pitchFamily="34" charset="0"/>
              </a:rPr>
              <a:t> </a:t>
            </a:r>
            <a:r>
              <a:rPr lang="pt-BR" altLang="pt-BR" sz="1500" b="1">
                <a:latin typeface="Arial" panose="020B0604020202020204" pitchFamily="34" charset="0"/>
              </a:rPr>
              <a:t>equipamentos terrestres</a:t>
            </a:r>
            <a:r>
              <a:rPr lang="pt-BR" altLang="pt-BR" sz="1500">
                <a:latin typeface="Arial" panose="020B0604020202020204" pitchFamily="34" charset="0"/>
              </a:rPr>
              <a:t>, as </a:t>
            </a:r>
            <a:r>
              <a:rPr lang="pt-BR" altLang="pt-BR" sz="1500" b="1">
                <a:latin typeface="Arial" panose="020B0604020202020204" pitchFamily="34" charset="0"/>
              </a:rPr>
              <a:t>aplicações</a:t>
            </a:r>
            <a:r>
              <a:rPr lang="pt-BR" altLang="pt-BR" sz="1500">
                <a:latin typeface="Arial" panose="020B0604020202020204" pitchFamily="34" charset="0"/>
              </a:rPr>
              <a:t> </a:t>
            </a:r>
            <a:r>
              <a:rPr lang="pt-BR" altLang="pt-BR" sz="1500" b="1">
                <a:latin typeface="Arial" panose="020B0604020202020204" pitchFamily="34" charset="0"/>
              </a:rPr>
              <a:t>aéreas</a:t>
            </a:r>
            <a:r>
              <a:rPr lang="pt-BR" altLang="pt-BR" sz="1500">
                <a:latin typeface="Arial" panose="020B0604020202020204" pitchFamily="34" charset="0"/>
              </a:rPr>
              <a:t> devem ser </a:t>
            </a:r>
            <a:r>
              <a:rPr lang="pt-BR" altLang="pt-BR" sz="1500" b="1">
                <a:latin typeface="Arial" panose="020B0604020202020204" pitchFamily="34" charset="0"/>
              </a:rPr>
              <a:t>abandonadas</a:t>
            </a:r>
          </a:p>
          <a:p>
            <a:pPr eaLnBrk="1" hangingPunct="1">
              <a:lnSpc>
                <a:spcPct val="80000"/>
              </a:lnSpc>
              <a:buFontTx/>
              <a:buNone/>
              <a:defRPr/>
            </a:pPr>
            <a:endParaRPr lang="pt-BR" altLang="pt-BR" sz="1500">
              <a:latin typeface="Arial" panose="020B0604020202020204" pitchFamily="34" charset="0"/>
            </a:endParaRPr>
          </a:p>
          <a:p>
            <a:pPr eaLnBrk="1" hangingPunct="1">
              <a:lnSpc>
                <a:spcPct val="80000"/>
              </a:lnSpc>
              <a:buFontTx/>
              <a:buNone/>
              <a:defRPr/>
            </a:pPr>
            <a:r>
              <a:rPr lang="pt-BR" altLang="pt-BR" sz="1500">
                <a:latin typeface="Arial" panose="020B0604020202020204" pitchFamily="34" charset="0"/>
              </a:rPr>
              <a:t>SVS: emissão de Nota Técnica nº 75/2007 sobre o assunto</a:t>
            </a:r>
          </a:p>
          <a:p>
            <a:pPr eaLnBrk="1" hangingPunct="1">
              <a:lnSpc>
                <a:spcPct val="80000"/>
              </a:lnSpc>
              <a:buFontTx/>
              <a:buNone/>
              <a:defRPr/>
            </a:pPr>
            <a:endParaRPr lang="pt-BR" altLang="pt-BR" sz="1500">
              <a:latin typeface="Arial" panose="020B0604020202020204" pitchFamily="34" charset="0"/>
            </a:endParaRPr>
          </a:p>
          <a:p>
            <a:pPr eaLnBrk="1" hangingPunct="1">
              <a:lnSpc>
                <a:spcPct val="80000"/>
              </a:lnSpc>
              <a:buFontTx/>
              <a:buNone/>
              <a:defRPr/>
            </a:pPr>
            <a:endParaRPr lang="pt-BR" altLang="pt-BR" sz="1500">
              <a:latin typeface="Arial" panose="020B0604020202020204" pitchFamily="34" charset="0"/>
            </a:endParaRPr>
          </a:p>
          <a:p>
            <a:pPr eaLnBrk="1" hangingPunct="1">
              <a:lnSpc>
                <a:spcPct val="80000"/>
              </a:lnSpc>
              <a:buFontTx/>
              <a:buNone/>
              <a:defRPr/>
            </a:pPr>
            <a:endParaRPr lang="pt-BR" altLang="pt-BR" sz="1500">
              <a:latin typeface="Arial" panose="020B0604020202020204" pitchFamily="34" charset="0"/>
            </a:endParaRP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168650"/>
            <a:ext cx="18288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5"/>
          <p:cNvSpPr txBox="1">
            <a:spLocks noChangeArrowheads="1"/>
          </p:cNvSpPr>
          <p:nvPr/>
        </p:nvSpPr>
        <p:spPr bwMode="auto">
          <a:xfrm>
            <a:off x="3497263" y="2828925"/>
            <a:ext cx="326866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No Brasil não existe tradição de uso</a:t>
            </a:r>
          </a:p>
          <a:p>
            <a:r>
              <a:rPr lang="pt-BR" altLang="pt-BR" sz="1500">
                <a:latin typeface="Arial" panose="020B0604020202020204" pitchFamily="34" charset="0"/>
              </a:rPr>
              <a:t>desses equipamentos: </a:t>
            </a:r>
          </a:p>
          <a:p>
            <a:pPr>
              <a:lnSpc>
                <a:spcPct val="30000"/>
              </a:lnSpc>
            </a:pPr>
            <a:endParaRPr lang="pt-BR" altLang="pt-BR" sz="1500">
              <a:latin typeface="Arial" panose="020B0604020202020204" pitchFamily="34" charset="0"/>
            </a:endParaRPr>
          </a:p>
          <a:p>
            <a:r>
              <a:rPr lang="pt-BR" altLang="pt-BR" sz="1500">
                <a:latin typeface="Arial" panose="020B0604020202020204" pitchFamily="34" charset="0"/>
              </a:rPr>
              <a:t>Riscos operacionais envolvidos</a:t>
            </a:r>
            <a:endParaRPr lang="pt-BR" altLang="pt-BR" u="sng">
              <a:latin typeface="Times New Roman" panose="02020603050405020304" pitchFamily="18" charset="0"/>
            </a:endParaRPr>
          </a:p>
        </p:txBody>
      </p:sp>
      <p:pic>
        <p:nvPicPr>
          <p:cNvPr id="215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750" y="3689350"/>
            <a:ext cx="264160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8"/>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2151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Rectangle 11"/>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1515" name="Rectangle 12"/>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anim calcmode="lin" valueType="num">
                                      <p:cBhvr additive="base">
                                        <p:cTn id="7" dur="500" fill="hold"/>
                                        <p:tgtEl>
                                          <p:spTgt spid="1034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autoUpdateAnimBg="0" advAuto="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657350" y="0"/>
            <a:ext cx="6115050" cy="685800"/>
          </a:xfrm>
        </p:spPr>
        <p:txBody>
          <a:bodyPr/>
          <a:lstStyle/>
          <a:p>
            <a:pPr algn="r" eaLnBrk="1" hangingPunct="1">
              <a:defRPr/>
            </a:pPr>
            <a:r>
              <a:rPr lang="pt-BR" altLang="pt-BR" sz="1800">
                <a:latin typeface="Arial" panose="020B0604020202020204" pitchFamily="34" charset="0"/>
              </a:rPr>
              <a:t>Controle de Vetores</a:t>
            </a:r>
            <a:br>
              <a:rPr lang="pt-BR" altLang="pt-BR" sz="1800">
                <a:latin typeface="Arial" panose="020B0604020202020204" pitchFamily="34" charset="0"/>
              </a:rPr>
            </a:br>
            <a:r>
              <a:rPr lang="pt-BR" altLang="pt-BR" sz="1800">
                <a:latin typeface="Arial" panose="020B0604020202020204" pitchFamily="34" charset="0"/>
              </a:rPr>
              <a:t>UBV - Tecnologia de Aplicação</a:t>
            </a:r>
          </a:p>
        </p:txBody>
      </p:sp>
      <p:sp>
        <p:nvSpPr>
          <p:cNvPr id="18435" name="Rectangle 3"/>
          <p:cNvSpPr>
            <a:spLocks noGrp="1" noChangeArrowheads="1"/>
          </p:cNvSpPr>
          <p:nvPr>
            <p:ph type="body" idx="1"/>
          </p:nvPr>
        </p:nvSpPr>
        <p:spPr>
          <a:xfrm>
            <a:off x="1371600" y="857250"/>
            <a:ext cx="6457950" cy="3943350"/>
          </a:xfrm>
        </p:spPr>
        <p:txBody>
          <a:bodyPr/>
          <a:lstStyle/>
          <a:p>
            <a:pPr eaLnBrk="1" hangingPunct="1">
              <a:buFontTx/>
              <a:buNone/>
              <a:defRPr/>
            </a:pPr>
            <a:r>
              <a:rPr lang="pt-BR" altLang="pt-BR" sz="1725" b="1">
                <a:latin typeface="Arial" panose="020B0604020202020204" pitchFamily="34" charset="0"/>
              </a:rPr>
              <a:t>Demais métodos</a:t>
            </a:r>
            <a:r>
              <a:rPr lang="pt-BR" altLang="pt-BR" sz="1725">
                <a:latin typeface="Arial" panose="020B0604020202020204" pitchFamily="34" charset="0"/>
              </a:rPr>
              <a:t> de controle deverão ser </a:t>
            </a:r>
            <a:r>
              <a:rPr lang="pt-BR" altLang="pt-BR" sz="1725" b="1">
                <a:latin typeface="Arial" panose="020B0604020202020204" pitchFamily="34" charset="0"/>
              </a:rPr>
              <a:t>iniciados</a:t>
            </a:r>
            <a:r>
              <a:rPr lang="pt-BR" altLang="pt-BR" sz="1725">
                <a:latin typeface="Arial" panose="020B0604020202020204" pitchFamily="34" charset="0"/>
              </a:rPr>
              <a:t> imediatamente:</a:t>
            </a:r>
          </a:p>
          <a:p>
            <a:pPr eaLnBrk="1" hangingPunct="1">
              <a:lnSpc>
                <a:spcPct val="20000"/>
              </a:lnSpc>
              <a:buFontTx/>
              <a:buNone/>
              <a:defRPr/>
            </a:pPr>
            <a:endParaRPr lang="pt-BR" altLang="pt-BR" sz="1725">
              <a:latin typeface="Arial" panose="020B0604020202020204" pitchFamily="34" charset="0"/>
            </a:endParaRPr>
          </a:p>
          <a:p>
            <a:pPr lvl="1" eaLnBrk="1" hangingPunct="1">
              <a:defRPr/>
            </a:pPr>
            <a:r>
              <a:rPr lang="pt-BR" altLang="pt-BR" sz="1575">
                <a:latin typeface="Arial" panose="020B0604020202020204" pitchFamily="34" charset="0"/>
              </a:rPr>
              <a:t>tratamento focal e perifocal (Pontos Estratégicos)</a:t>
            </a:r>
          </a:p>
          <a:p>
            <a:pPr lvl="1" eaLnBrk="1" hangingPunct="1">
              <a:defRPr/>
            </a:pPr>
            <a:r>
              <a:rPr lang="pt-BR" altLang="pt-BR" sz="1575">
                <a:latin typeface="Arial" panose="020B0604020202020204" pitchFamily="34" charset="0"/>
              </a:rPr>
              <a:t>campanha de coleta de inservíveis</a:t>
            </a:r>
          </a:p>
          <a:p>
            <a:pPr lvl="1" eaLnBrk="1" hangingPunct="1">
              <a:defRPr/>
            </a:pPr>
            <a:r>
              <a:rPr lang="pt-BR" altLang="pt-BR" sz="1575">
                <a:latin typeface="Arial" panose="020B0604020202020204" pitchFamily="34" charset="0"/>
              </a:rPr>
              <a:t>educação para saúde</a:t>
            </a:r>
          </a:p>
          <a:p>
            <a:pPr lvl="1" eaLnBrk="1" hangingPunct="1">
              <a:defRPr/>
            </a:pPr>
            <a:r>
              <a:rPr lang="pt-BR" altLang="pt-BR" sz="1575">
                <a:latin typeface="Arial" panose="020B0604020202020204" pitchFamily="34" charset="0"/>
              </a:rPr>
              <a:t>UBV intradomiciliar: eficaz, baixo rendimento, complementar equipamento pesado (bloqueio de casos)</a:t>
            </a:r>
          </a:p>
          <a:p>
            <a:pPr algn="just" eaLnBrk="1" hangingPunct="1">
              <a:lnSpc>
                <a:spcPct val="40000"/>
              </a:lnSpc>
              <a:buFontTx/>
              <a:buNone/>
              <a:defRPr/>
            </a:pPr>
            <a:endParaRPr lang="pt-BR" altLang="pt-BR" sz="1575" b="1">
              <a:latin typeface="Arial" panose="020B0604020202020204" pitchFamily="34" charset="0"/>
            </a:endParaRPr>
          </a:p>
          <a:p>
            <a:pPr algn="just" eaLnBrk="1" hangingPunct="1">
              <a:buFontTx/>
              <a:buNone/>
              <a:defRPr/>
            </a:pPr>
            <a:r>
              <a:rPr lang="pt-BR" altLang="pt-BR" sz="1725" b="1">
                <a:latin typeface="Arial" panose="020B0604020202020204" pitchFamily="34" charset="0"/>
              </a:rPr>
              <a:t>Limitantes do método</a:t>
            </a:r>
            <a:r>
              <a:rPr lang="pt-BR" altLang="pt-BR" sz="1725">
                <a:latin typeface="Arial" panose="020B0604020202020204" pitchFamily="34" charset="0"/>
              </a:rPr>
              <a:t>: </a:t>
            </a:r>
          </a:p>
          <a:p>
            <a:pPr algn="just" eaLnBrk="1" hangingPunct="1">
              <a:lnSpc>
                <a:spcPct val="30000"/>
              </a:lnSpc>
              <a:buFontTx/>
              <a:buNone/>
              <a:defRPr/>
            </a:pPr>
            <a:endParaRPr lang="pt-BR" altLang="pt-BR" sz="1725">
              <a:latin typeface="Arial" panose="020B0604020202020204" pitchFamily="34" charset="0"/>
            </a:endParaRPr>
          </a:p>
          <a:p>
            <a:pPr lvl="1" algn="just" eaLnBrk="1" hangingPunct="1">
              <a:defRPr/>
            </a:pPr>
            <a:r>
              <a:rPr lang="pt-BR" altLang="pt-BR" sz="1725">
                <a:latin typeface="Arial" panose="020B0604020202020204" pitchFamily="34" charset="0"/>
              </a:rPr>
              <a:t>pouco </a:t>
            </a:r>
            <a:r>
              <a:rPr lang="pt-BR" altLang="pt-BR" sz="1725" b="1">
                <a:latin typeface="Arial" panose="020B0604020202020204" pitchFamily="34" charset="0"/>
              </a:rPr>
              <a:t>poder de penetração</a:t>
            </a:r>
            <a:r>
              <a:rPr lang="pt-BR" altLang="pt-BR" sz="1725">
                <a:latin typeface="Arial" panose="020B0604020202020204" pitchFamily="34" charset="0"/>
              </a:rPr>
              <a:t> das gotas, quando </a:t>
            </a:r>
            <a:r>
              <a:rPr lang="pt-BR" altLang="pt-BR" sz="1725" b="1">
                <a:latin typeface="Arial" panose="020B0604020202020204" pitchFamily="34" charset="0"/>
              </a:rPr>
              <a:t>população</a:t>
            </a:r>
            <a:r>
              <a:rPr lang="pt-BR" altLang="pt-BR" sz="1725">
                <a:latin typeface="Arial" panose="020B0604020202020204" pitchFamily="34" charset="0"/>
              </a:rPr>
              <a:t> não colabora abrindo </a:t>
            </a:r>
            <a:r>
              <a:rPr lang="pt-BR" altLang="pt-BR" sz="1725" b="1">
                <a:latin typeface="Arial" panose="020B0604020202020204" pitchFamily="34" charset="0"/>
              </a:rPr>
              <a:t>portas e janelas</a:t>
            </a:r>
            <a:endParaRPr lang="pt-BR" altLang="pt-BR" sz="1725">
              <a:latin typeface="Arial" panose="020B0604020202020204" pitchFamily="34" charset="0"/>
            </a:endParaRPr>
          </a:p>
          <a:p>
            <a:pPr lvl="1" algn="just" eaLnBrk="1" hangingPunct="1">
              <a:defRPr/>
            </a:pPr>
            <a:r>
              <a:rPr lang="pt-BR" altLang="pt-BR" sz="1725" b="1">
                <a:latin typeface="Arial" panose="020B0604020202020204" pitchFamily="34" charset="0"/>
              </a:rPr>
              <a:t>quarteirões</a:t>
            </a:r>
            <a:r>
              <a:rPr lang="pt-BR" altLang="pt-BR" sz="1725">
                <a:latin typeface="Arial" panose="020B0604020202020204" pitchFamily="34" charset="0"/>
              </a:rPr>
              <a:t> não definidos: dosagem pode ficar compro-metida; qualidade das ruas; dificuldade de acesso</a:t>
            </a:r>
          </a:p>
          <a:p>
            <a:pPr algn="just" eaLnBrk="1" hangingPunct="1">
              <a:defRPr/>
            </a:pPr>
            <a:endParaRPr lang="pt-BR" altLang="pt-BR" sz="1575">
              <a:latin typeface="Arial" panose="020B0604020202020204" pitchFamily="34" charset="0"/>
            </a:endParaRPr>
          </a:p>
        </p:txBody>
      </p:sp>
      <p:sp>
        <p:nvSpPr>
          <p:cNvPr id="22532" name="Rectangle 4"/>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7"/>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2536" name="Rectangle 8"/>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04450">
                                            <p:txEl>
                                              <p:pRg st="0" end="0"/>
                                            </p:txEl>
                                          </p:spTgt>
                                        </p:tgtEl>
                                        <p:attrNameLst>
                                          <p:attrName>style.visibility</p:attrName>
                                        </p:attrNameLst>
                                      </p:cBhvr>
                                      <p:to>
                                        <p:strVal val="visible"/>
                                      </p:to>
                                    </p:set>
                                    <p:anim calcmode="lin" valueType="num">
                                      <p:cBhvr additive="base">
                                        <p:cTn id="7" dur="500" fill="hold"/>
                                        <p:tgtEl>
                                          <p:spTgt spid="1044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450">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build="p" autoUpdateAnimBg="0"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3558"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3559" name="Text Box 7"/>
          <p:cNvSpPr txBox="1">
            <a:spLocks noChangeArrowheads="1"/>
          </p:cNvSpPr>
          <p:nvPr/>
        </p:nvSpPr>
        <p:spPr bwMode="auto">
          <a:xfrm>
            <a:off x="1474788" y="608013"/>
            <a:ext cx="3440112"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b="1">
                <a:latin typeface="Arial" panose="020B0604020202020204" pitchFamily="34" charset="0"/>
              </a:rPr>
              <a:t>Produtividade</a:t>
            </a:r>
          </a:p>
          <a:p>
            <a:pPr>
              <a:lnSpc>
                <a:spcPct val="80000"/>
              </a:lnSpc>
            </a:pPr>
            <a:endParaRPr lang="pt-BR" altLang="pt-BR" sz="1500">
              <a:latin typeface="Arial" panose="020B0604020202020204" pitchFamily="34" charset="0"/>
            </a:endParaRPr>
          </a:p>
          <a:p>
            <a:r>
              <a:rPr lang="pt-BR" altLang="pt-BR" sz="1500">
                <a:latin typeface="Arial" panose="020B0604020202020204" pitchFamily="34" charset="0"/>
              </a:rPr>
              <a:t>Produtividade em termos de imóveis ou quarteirões tratadas por dia/ gerador, depende principalmente da velocidade de veículo e do número de horas trabalhadas/dia</a:t>
            </a:r>
          </a:p>
          <a:p>
            <a:pPr>
              <a:lnSpc>
                <a:spcPct val="90000"/>
              </a:lnSpc>
            </a:pPr>
            <a:endParaRPr lang="pt-BR" altLang="pt-BR" sz="1500">
              <a:latin typeface="Arial" panose="020B0604020202020204" pitchFamily="34" charset="0"/>
            </a:endParaRPr>
          </a:p>
          <a:p>
            <a:r>
              <a:rPr lang="pt-BR" altLang="pt-BR" sz="1500" b="1">
                <a:latin typeface="Arial" panose="020B0604020202020204" pitchFamily="34" charset="0"/>
              </a:rPr>
              <a:t>Turnos de aplicação</a:t>
            </a:r>
            <a:r>
              <a:rPr lang="pt-BR" altLang="pt-BR" sz="1500">
                <a:latin typeface="Arial" panose="020B0604020202020204" pitchFamily="34" charset="0"/>
              </a:rPr>
              <a:t>: matutino e vespertino</a:t>
            </a:r>
          </a:p>
          <a:p>
            <a:pPr>
              <a:lnSpc>
                <a:spcPct val="80000"/>
              </a:lnSpc>
            </a:pPr>
            <a:endParaRPr lang="pt-BR" altLang="pt-BR" sz="1500">
              <a:latin typeface="Arial" panose="020B0604020202020204" pitchFamily="34" charset="0"/>
            </a:endParaRPr>
          </a:p>
          <a:p>
            <a:r>
              <a:rPr lang="pt-BR" altLang="pt-BR" sz="1500" b="1">
                <a:latin typeface="Arial" panose="020B0604020202020204" pitchFamily="34" charset="0"/>
              </a:rPr>
              <a:t>Turno vespertino: </a:t>
            </a:r>
            <a:r>
              <a:rPr lang="pt-BR" altLang="pt-BR" sz="1500">
                <a:latin typeface="Arial" panose="020B0604020202020204" pitchFamily="34" charset="0"/>
              </a:rPr>
              <a:t>após o por do sol;</a:t>
            </a:r>
          </a:p>
          <a:p>
            <a:r>
              <a:rPr lang="pt-BR" altLang="pt-BR" sz="1500">
                <a:latin typeface="Arial" panose="020B0604020202020204" pitchFamily="34" charset="0"/>
              </a:rPr>
              <a:t>período com maior número de casas abertas aumentando a eficiência</a:t>
            </a:r>
          </a:p>
          <a:p>
            <a:endParaRPr lang="pt-BR" altLang="pt-BR" sz="1500">
              <a:latin typeface="Arial" panose="020B0604020202020204" pitchFamily="34" charset="0"/>
            </a:endParaRPr>
          </a:p>
          <a:p>
            <a:r>
              <a:rPr lang="pt-BR" altLang="pt-BR" sz="1500" b="1">
                <a:latin typeface="Arial" panose="020B0604020202020204" pitchFamily="34" charset="0"/>
              </a:rPr>
              <a:t>Horários indicados</a:t>
            </a:r>
            <a:r>
              <a:rPr lang="pt-BR" altLang="pt-BR" sz="1500">
                <a:latin typeface="Arial" panose="020B0604020202020204" pitchFamily="34" charset="0"/>
              </a:rPr>
              <a:t>: depende da longitude do local (Horário em João Pessoa, diferente do horário em Rio Branco)</a:t>
            </a:r>
          </a:p>
        </p:txBody>
      </p:sp>
      <p:sp>
        <p:nvSpPr>
          <p:cNvPr id="19464"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pic>
        <p:nvPicPr>
          <p:cNvPr id="2356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857250"/>
            <a:ext cx="27416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DSC01222"/>
          <p:cNvPicPr>
            <a:picLocks noChangeAspect="1" noChangeArrowheads="1"/>
          </p:cNvPicPr>
          <p:nvPr/>
        </p:nvPicPr>
        <p:blipFill>
          <a:blip r:embed="rId2" cstate="print">
            <a:extLst/>
          </a:blip>
          <a:srcRect/>
          <a:stretch>
            <a:fillRect/>
          </a:stretch>
        </p:blipFill>
        <p:spPr bwMode="auto">
          <a:xfrm>
            <a:off x="1071859" y="1347614"/>
            <a:ext cx="5328592" cy="3207734"/>
          </a:xfrm>
          <a:prstGeom prst="rect">
            <a:avLst/>
          </a:prstGeom>
          <a:ln>
            <a:noFill/>
          </a:ln>
          <a:effectLst>
            <a:outerShdw blurRad="225425" dist="50800" dir="5220000" algn="ctr">
              <a:srgbClr val="000000">
                <a:alpha val="33000"/>
              </a:srgbClr>
            </a:outerShdw>
            <a:softEdge rad="11250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pic>
      <p:sp>
        <p:nvSpPr>
          <p:cNvPr id="11" name="Text Box 4"/>
          <p:cNvSpPr txBox="1">
            <a:spLocks noChangeArrowheads="1"/>
          </p:cNvSpPr>
          <p:nvPr/>
        </p:nvSpPr>
        <p:spPr bwMode="auto">
          <a:xfrm>
            <a:off x="1506538" y="381000"/>
            <a:ext cx="6280150" cy="461963"/>
          </a:xfrm>
          <a:prstGeom prst="rect">
            <a:avLst/>
          </a:prstGeom>
          <a:noFill/>
          <a:ln>
            <a:noFill/>
          </a:ln>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defRPr/>
            </a:pPr>
            <a:r>
              <a:rPr lang="pt-BR" altLang="pt-BR" sz="2400" b="1" dirty="0" smtClean="0">
                <a:effectLst>
                  <a:glow rad="101600">
                    <a:schemeClr val="accent2">
                      <a:satMod val="175000"/>
                      <a:alpha val="40000"/>
                    </a:schemeClr>
                  </a:glow>
                  <a:outerShdw blurRad="38100" dist="38100" dir="2700000" algn="tl">
                    <a:srgbClr val="000000">
                      <a:alpha val="43137"/>
                    </a:srgbClr>
                  </a:outerShdw>
                  <a:reflection blurRad="6350" stA="55000" endA="300" endPos="45500" dir="5400000" sy="-100000" algn="bl" rotWithShape="0"/>
                </a:effectLst>
              </a:rPr>
              <a:t>Tratamento a Ultra baixo Volume - UBV</a:t>
            </a:r>
          </a:p>
        </p:txBody>
      </p:sp>
      <p:grpSp>
        <p:nvGrpSpPr>
          <p:cNvPr id="6148" name="Grupo 11"/>
          <p:cNvGrpSpPr>
            <a:grpSpLocks/>
          </p:cNvGrpSpPr>
          <p:nvPr/>
        </p:nvGrpSpPr>
        <p:grpSpPr bwMode="auto">
          <a:xfrm>
            <a:off x="34925" y="33338"/>
            <a:ext cx="1512888" cy="600075"/>
            <a:chOff x="107504" y="33468"/>
            <a:chExt cx="2592288" cy="873742"/>
          </a:xfrm>
        </p:grpSpPr>
        <p:sp>
          <p:nvSpPr>
            <p:cNvPr id="13" name="Retângulo de cantos arredondados 12"/>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14" name="Retângulo de cantos arredondados 13"/>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15" name="Retângulo de cantos arredondados 14"/>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2" name="Retângulo 1"/>
          <p:cNvSpPr>
            <a:spLocks noChangeArrowheads="1"/>
          </p:cNvSpPr>
          <p:nvPr/>
        </p:nvSpPr>
        <p:spPr bwMode="auto">
          <a:xfrm>
            <a:off x="5724525" y="1500188"/>
            <a:ext cx="3348038"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just"/>
            <a:r>
              <a:rPr lang="pt-BR" altLang="pt-BR" sz="1200">
                <a:latin typeface="Arial Black" panose="020B0A04020102020204" pitchFamily="34" charset="0"/>
              </a:rPr>
              <a:t>Atendendo solicitações da Área Técnica, elaborou-se este trabalho, que tem por objetivo preparar os novos funcionários que irão trabalhar na Secretaria de Saúde do Estado  e municípios no combate ao mosquito </a:t>
            </a:r>
            <a:r>
              <a:rPr lang="pt-BR" altLang="pt-BR" sz="1200" i="1">
                <a:latin typeface="Arial Black" panose="020B0A04020102020204" pitchFamily="34" charset="0"/>
              </a:rPr>
              <a:t>Aedes aegypti</a:t>
            </a:r>
            <a:r>
              <a:rPr lang="pt-BR" altLang="pt-BR" sz="1200">
                <a:latin typeface="Arial Black" panose="020B0A04020102020204" pitchFamily="34" charset="0"/>
              </a:rPr>
              <a:t>, transmissor da Febre Amarela, Dengue, chikungunya e Zika vírus, utilizando-se os métodos e técnicas de aplicações espaciais  (Ultra Baixo Volume).</a:t>
            </a:r>
          </a:p>
          <a:p>
            <a:pPr algn="just"/>
            <a:r>
              <a:rPr lang="pt-BR" altLang="pt-BR" sz="1200">
                <a:latin typeface="Arial Black" panose="020B0A04020102020204" pitchFamily="34" charset="0"/>
              </a:rPr>
              <a:t>       A aplicação de pesticidas em área de Saúde Pública é um tema que requer muito    cuidado, já que a ideia é solucionar um problema de uma forma eficiente, com o    máximo de segurança e o mínimo de risco. </a:t>
            </a:r>
          </a:p>
        </p:txBody>
      </p:sp>
      <p:sp>
        <p:nvSpPr>
          <p:cNvPr id="3" name="Retângulo 2"/>
          <p:cNvSpPr/>
          <p:nvPr/>
        </p:nvSpPr>
        <p:spPr>
          <a:xfrm>
            <a:off x="6300788" y="987425"/>
            <a:ext cx="1797050" cy="369888"/>
          </a:xfrm>
          <a:prstGeom prst="rect">
            <a:avLst/>
          </a:prstGeom>
        </p:spPr>
        <p:txBody>
          <a:bodyPr wrap="none">
            <a:spAutoFit/>
          </a:bodyPr>
          <a:lstStyle/>
          <a:p>
            <a:pPr algn="ctr">
              <a:defRPr/>
            </a:pPr>
            <a:r>
              <a:rPr lang="pt-BR" b="1" dirty="0">
                <a:solidFill>
                  <a:srgbClr val="FFFF00"/>
                </a:solidFill>
                <a:effectLst>
                  <a:outerShdw blurRad="38100" dist="38100" dir="2700000" algn="tl">
                    <a:srgbClr val="000000">
                      <a:alpha val="43137"/>
                    </a:srgbClr>
                  </a:outerShdw>
                </a:effectLst>
              </a:rPr>
              <a:t>INTRODUÇÃO</a:t>
            </a:r>
            <a:endParaRPr lang="pt-BR" dirty="0">
              <a:solidFill>
                <a:srgbClr val="FFFF00"/>
              </a:solidFill>
              <a:effectLst>
                <a:outerShdw blurRad="38100" dist="38100" dir="2700000" algn="tl">
                  <a:srgbClr val="000000">
                    <a:alpha val="43137"/>
                  </a:srgbClr>
                </a:outerShdw>
              </a:effectLs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5"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000"/>
                                        <p:tgtEl>
                                          <p:spTgt spid="10"/>
                                        </p:tgtEl>
                                      </p:cBhvr>
                                    </p:animEffect>
                                    <p:anim calcmode="lin" valueType="num">
                                      <p:cBhvr>
                                        <p:cTn id="18" dur="2000" fill="hold"/>
                                        <p:tgtEl>
                                          <p:spTgt spid="10"/>
                                        </p:tgtEl>
                                        <p:attrNameLst>
                                          <p:attrName>ppt_w</p:attrName>
                                        </p:attrNameLst>
                                      </p:cBhvr>
                                      <p:tavLst>
                                        <p:tav tm="0" fmla="#ppt_w*sin(2.5*pi*$)">
                                          <p:val>
                                            <p:fltVal val="0"/>
                                          </p:val>
                                        </p:tav>
                                        <p:tav tm="100000">
                                          <p:val>
                                            <p:fltVal val="1"/>
                                          </p:val>
                                        </p:tav>
                                      </p:tavLst>
                                    </p:anim>
                                    <p:anim calcmode="lin" valueType="num">
                                      <p:cBhvr>
                                        <p:cTn id="19" dur="2000" fill="hold"/>
                                        <p:tgtEl>
                                          <p:spTgt spid="10"/>
                                        </p:tgtEl>
                                        <p:attrNameLst>
                                          <p:attrName>ppt_h</p:attrName>
                                        </p:attrNameLst>
                                      </p:cBhvr>
                                      <p:tavLst>
                                        <p:tav tm="0">
                                          <p:val>
                                            <p:strVal val="#ppt_h"/>
                                          </p:val>
                                        </p:tav>
                                        <p:tav tm="100000">
                                          <p:val>
                                            <p:strVal val="#ppt_h"/>
                                          </p:val>
                                        </p:tav>
                                      </p:tavLst>
                                    </p:anim>
                                  </p:childTnLst>
                                </p:cTn>
                              </p:par>
                            </p:childTnLst>
                          </p:cTn>
                        </p:par>
                        <p:par>
                          <p:cTn id="20" fill="hold" nodeType="afterGroup">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4582"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4583" name="Text Box 7"/>
          <p:cNvSpPr txBox="1">
            <a:spLocks noChangeArrowheads="1"/>
          </p:cNvSpPr>
          <p:nvPr/>
        </p:nvSpPr>
        <p:spPr bwMode="auto">
          <a:xfrm>
            <a:off x="1474788" y="665163"/>
            <a:ext cx="635476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 A maior parte dos países latino americanos: adotam velocidade de 10 Km/hora, porem pode-se trafegar até 16 Km/hora</a:t>
            </a:r>
          </a:p>
          <a:p>
            <a:endParaRPr lang="pt-BR" altLang="pt-BR" sz="1500">
              <a:latin typeface="Arial" panose="020B0604020202020204" pitchFamily="34" charset="0"/>
            </a:endParaRPr>
          </a:p>
          <a:p>
            <a:r>
              <a:rPr lang="pt-BR" altLang="pt-BR" sz="1500" b="1">
                <a:latin typeface="Arial" panose="020B0604020202020204" pitchFamily="34" charset="0"/>
              </a:rPr>
              <a:t>Necessári</a:t>
            </a:r>
            <a:r>
              <a:rPr lang="pt-BR" altLang="pt-BR" sz="1500">
                <a:latin typeface="Arial" panose="020B0604020202020204" pitchFamily="34" charset="0"/>
              </a:rPr>
              <a:t>o: ajustar vazão e concentração para deixar a mesma dose indicada pelo programa (somente com autorização do programa)</a:t>
            </a:r>
          </a:p>
          <a:p>
            <a:endParaRPr lang="pt-BR" altLang="pt-BR" sz="1500">
              <a:latin typeface="Arial" panose="020B0604020202020204" pitchFamily="34" charset="0"/>
            </a:endParaRPr>
          </a:p>
          <a:p>
            <a:r>
              <a:rPr lang="pt-BR" altLang="pt-BR" sz="1500" b="1">
                <a:latin typeface="Arial" panose="020B0604020202020204" pitchFamily="34" charset="0"/>
              </a:rPr>
              <a:t>Velocidade de 10 Km/hora</a:t>
            </a:r>
            <a:r>
              <a:rPr lang="pt-BR" altLang="pt-BR" sz="1500">
                <a:latin typeface="Arial" panose="020B0604020202020204" pitchFamily="34" charset="0"/>
              </a:rPr>
              <a:t>: tratamentos de aproximadamente 85 quarteirões ou 2.000 imóveis/dia</a:t>
            </a:r>
          </a:p>
          <a:p>
            <a:endParaRPr lang="pt-BR" altLang="pt-BR" sz="1500">
              <a:latin typeface="Arial" panose="020B0604020202020204" pitchFamily="34" charset="0"/>
            </a:endParaRPr>
          </a:p>
          <a:p>
            <a:r>
              <a:rPr lang="pt-BR" altLang="pt-BR" sz="1500" b="1">
                <a:latin typeface="Arial" panose="020B0604020202020204" pitchFamily="34" charset="0"/>
              </a:rPr>
              <a:t>Velocidade de 16 Km/hora</a:t>
            </a:r>
            <a:r>
              <a:rPr lang="pt-BR" altLang="pt-BR" sz="1500">
                <a:latin typeface="Arial" panose="020B0604020202020204" pitchFamily="34" charset="0"/>
              </a:rPr>
              <a:t>: 134 quarteirões/dia ou 3.200 casas/dia</a:t>
            </a:r>
          </a:p>
          <a:p>
            <a:endParaRPr lang="pt-BR" altLang="pt-BR" sz="1500">
              <a:latin typeface="Arial" panose="020B0604020202020204" pitchFamily="34" charset="0"/>
            </a:endParaRPr>
          </a:p>
          <a:p>
            <a:r>
              <a:rPr lang="pt-BR" altLang="pt-BR" sz="1500">
                <a:latin typeface="Arial" panose="020B0604020202020204" pitchFamily="34" charset="0"/>
              </a:rPr>
              <a:t>Equipamento portátil (complementar ações do pesado / bloqueio de casos: </a:t>
            </a:r>
          </a:p>
          <a:p>
            <a:endParaRPr lang="pt-BR" altLang="pt-BR" sz="1500">
              <a:latin typeface="Arial" panose="020B0604020202020204" pitchFamily="34" charset="0"/>
            </a:endParaRPr>
          </a:p>
          <a:p>
            <a:r>
              <a:rPr lang="pt-BR" altLang="pt-BR" sz="1500">
                <a:latin typeface="Arial" panose="020B0604020202020204" pitchFamily="34" charset="0"/>
              </a:rPr>
              <a:t>Aplicações intra e peridomiciliar (rendimento 8 quarteirões/dia)</a:t>
            </a:r>
          </a:p>
          <a:p>
            <a:r>
              <a:rPr lang="pt-BR" altLang="pt-BR" sz="1500">
                <a:latin typeface="Arial" panose="020B0604020202020204" pitchFamily="34" charset="0"/>
              </a:rPr>
              <a:t>Pode-se usar o equipamento o dia todo</a:t>
            </a:r>
          </a:p>
          <a:p>
            <a:endParaRPr lang="pt-BR" altLang="pt-BR" sz="1500">
              <a:latin typeface="Arial" panose="020B0604020202020204" pitchFamily="34" charset="0"/>
            </a:endParaRPr>
          </a:p>
          <a:p>
            <a:endParaRPr lang="pt-BR" altLang="pt-BR" sz="1500">
              <a:latin typeface="Arial" panose="020B0604020202020204" pitchFamily="34" charset="0"/>
            </a:endParaRPr>
          </a:p>
        </p:txBody>
      </p:sp>
      <p:sp>
        <p:nvSpPr>
          <p:cNvPr id="20488"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5606"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1511"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pic>
        <p:nvPicPr>
          <p:cNvPr id="25608"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638" y="1168400"/>
            <a:ext cx="5461000"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6630"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6631" name="Text Box 7"/>
          <p:cNvSpPr txBox="1">
            <a:spLocks noChangeArrowheads="1"/>
          </p:cNvSpPr>
          <p:nvPr/>
        </p:nvSpPr>
        <p:spPr bwMode="auto">
          <a:xfrm>
            <a:off x="1474788" y="665163"/>
            <a:ext cx="635476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b="1">
                <a:latin typeface="Arial" panose="020B0604020202020204" pitchFamily="34" charset="0"/>
              </a:rPr>
              <a:t>Organização das operações</a:t>
            </a:r>
            <a:endParaRPr lang="pt-BR" altLang="pt-BR" sz="1500">
              <a:latin typeface="Arial" panose="020B0604020202020204" pitchFamily="34" charset="0"/>
            </a:endParaRPr>
          </a:p>
          <a:p>
            <a:endParaRPr lang="pt-BR" altLang="pt-BR" sz="1500">
              <a:latin typeface="Arial" panose="020B0604020202020204" pitchFamily="34" charset="0"/>
            </a:endParaRPr>
          </a:p>
          <a:p>
            <a:r>
              <a:rPr lang="pt-BR" altLang="pt-BR" sz="1500" b="1">
                <a:latin typeface="Arial" panose="020B0604020202020204" pitchFamily="34" charset="0"/>
              </a:rPr>
              <a:t>Essencial</a:t>
            </a:r>
            <a:r>
              <a:rPr lang="pt-BR" altLang="pt-BR" sz="1500">
                <a:latin typeface="Arial" panose="020B0604020202020204" pitchFamily="34" charset="0"/>
              </a:rPr>
              <a:t>: obter um mapa da cidade com delimitação dos bairros e quarteirões</a:t>
            </a:r>
          </a:p>
          <a:p>
            <a:endParaRPr lang="pt-BR" altLang="pt-BR" sz="1500">
              <a:latin typeface="Arial" panose="020B0604020202020204" pitchFamily="34" charset="0"/>
            </a:endParaRPr>
          </a:p>
          <a:p>
            <a:r>
              <a:rPr lang="pt-BR" altLang="pt-BR" sz="1500" b="1">
                <a:latin typeface="Arial" panose="020B0604020202020204" pitchFamily="34" charset="0"/>
              </a:rPr>
              <a:t>Área de trabalho</a:t>
            </a:r>
            <a:r>
              <a:rPr lang="pt-BR" altLang="pt-BR" sz="1500">
                <a:latin typeface="Arial" panose="020B0604020202020204" pitchFamily="34" charset="0"/>
              </a:rPr>
              <a:t>: número de quarteirões cobertos por um gerador/dia; devem ser delimitadas e identificadas; identificar </a:t>
            </a:r>
            <a:r>
              <a:rPr lang="pt-BR" altLang="pt-BR" sz="1500" b="1">
                <a:latin typeface="Arial" panose="020B0604020202020204" pitchFamily="34" charset="0"/>
              </a:rPr>
              <a:t>locais inacessíveis</a:t>
            </a:r>
            <a:r>
              <a:rPr lang="pt-BR" altLang="pt-BR" sz="1500">
                <a:latin typeface="Arial" panose="020B0604020202020204" pitchFamily="34" charset="0"/>
              </a:rPr>
              <a:t> pelo gerado pesado para uso de </a:t>
            </a:r>
            <a:r>
              <a:rPr lang="pt-BR" altLang="pt-BR" sz="1500" b="1">
                <a:latin typeface="Arial" panose="020B0604020202020204" pitchFamily="34" charset="0"/>
              </a:rPr>
              <a:t>equipamentos portáteis</a:t>
            </a:r>
            <a:endParaRPr lang="pt-BR" altLang="pt-BR" sz="1500">
              <a:latin typeface="Arial" panose="020B0604020202020204" pitchFamily="34" charset="0"/>
            </a:endParaRPr>
          </a:p>
          <a:p>
            <a:endParaRPr lang="pt-BR" altLang="pt-BR" sz="1500">
              <a:latin typeface="Arial" panose="020B0604020202020204" pitchFamily="34" charset="0"/>
            </a:endParaRPr>
          </a:p>
          <a:p>
            <a:r>
              <a:rPr lang="pt-BR" altLang="pt-BR" sz="1500" b="1">
                <a:latin typeface="Arial" panose="020B0604020202020204" pitchFamily="34" charset="0"/>
              </a:rPr>
              <a:t>Responsável pelas operações</a:t>
            </a:r>
            <a:r>
              <a:rPr lang="pt-BR" altLang="pt-BR" sz="1500">
                <a:latin typeface="Arial" panose="020B0604020202020204" pitchFamily="34" charset="0"/>
              </a:rPr>
              <a:t>: entregar a cada operador das áreas de trabalho a cada equipe (motorista e operador) - </a:t>
            </a:r>
            <a:r>
              <a:rPr lang="pt-BR" altLang="pt-BR" sz="1500" b="1">
                <a:latin typeface="Arial" panose="020B0604020202020204" pitchFamily="34" charset="0"/>
              </a:rPr>
              <a:t>itinerário de trabalho</a:t>
            </a:r>
            <a:endParaRPr lang="pt-BR" altLang="pt-BR" sz="1500">
              <a:latin typeface="Arial" panose="020B0604020202020204" pitchFamily="34" charset="0"/>
            </a:endParaRPr>
          </a:p>
          <a:p>
            <a:endParaRPr lang="pt-BR" altLang="pt-BR" sz="1500">
              <a:latin typeface="Arial" panose="020B0604020202020204" pitchFamily="34" charset="0"/>
            </a:endParaRPr>
          </a:p>
          <a:p>
            <a:r>
              <a:rPr lang="pt-BR" altLang="pt-BR" sz="1500">
                <a:latin typeface="Arial" panose="020B0604020202020204" pitchFamily="34" charset="0"/>
              </a:rPr>
              <a:t>Cada operador deve acompanhar a realização </a:t>
            </a:r>
            <a:r>
              <a:rPr lang="pt-BR" altLang="pt-BR" sz="1500" b="1">
                <a:latin typeface="Arial" panose="020B0604020202020204" pitchFamily="34" charset="0"/>
              </a:rPr>
              <a:t>ciclos</a:t>
            </a:r>
            <a:r>
              <a:rPr lang="pt-BR" altLang="pt-BR" sz="1500">
                <a:latin typeface="Arial" panose="020B0604020202020204" pitchFamily="34" charset="0"/>
              </a:rPr>
              <a:t> e as </a:t>
            </a:r>
            <a:r>
              <a:rPr lang="pt-BR" altLang="pt-BR" sz="1500" b="1">
                <a:latin typeface="Arial" panose="020B0604020202020204" pitchFamily="34" charset="0"/>
              </a:rPr>
              <a:t>repetições</a:t>
            </a:r>
            <a:r>
              <a:rPr lang="pt-BR" altLang="pt-BR" sz="1500">
                <a:latin typeface="Arial" panose="020B0604020202020204" pitchFamily="34" charset="0"/>
              </a:rPr>
              <a:t> determinadas</a:t>
            </a:r>
          </a:p>
          <a:p>
            <a:endParaRPr lang="pt-BR" altLang="pt-BR" sz="1500">
              <a:latin typeface="Arial" panose="020B0604020202020204" pitchFamily="34" charset="0"/>
            </a:endParaRPr>
          </a:p>
          <a:p>
            <a:r>
              <a:rPr lang="pt-BR" altLang="pt-BR" sz="1500">
                <a:latin typeface="Arial" panose="020B0604020202020204" pitchFamily="34" charset="0"/>
              </a:rPr>
              <a:t>As informações do </a:t>
            </a:r>
            <a:r>
              <a:rPr lang="pt-BR" altLang="pt-BR" sz="1500" b="1">
                <a:latin typeface="Arial" panose="020B0604020202020204" pitchFamily="34" charset="0"/>
              </a:rPr>
              <a:t>plano parcial</a:t>
            </a:r>
            <a:r>
              <a:rPr lang="pt-BR" altLang="pt-BR" sz="1500">
                <a:latin typeface="Arial" panose="020B0604020202020204" pitchFamily="34" charset="0"/>
              </a:rPr>
              <a:t> dos operadores: servem para atualizar o </a:t>
            </a:r>
            <a:r>
              <a:rPr lang="pt-BR" altLang="pt-BR" sz="1500" b="1">
                <a:latin typeface="Arial" panose="020B0604020202020204" pitchFamily="34" charset="0"/>
              </a:rPr>
              <a:t>plano geral</a:t>
            </a:r>
            <a:r>
              <a:rPr lang="pt-BR" altLang="pt-BR" sz="1500">
                <a:latin typeface="Arial" panose="020B0604020202020204" pitchFamily="34" charset="0"/>
              </a:rPr>
              <a:t> na sede da Central UBV, ou gerência do programa</a:t>
            </a:r>
          </a:p>
          <a:p>
            <a:endParaRPr lang="pt-BR" altLang="pt-BR" sz="1500">
              <a:latin typeface="Arial" panose="020B0604020202020204" pitchFamily="34" charset="0"/>
            </a:endParaRPr>
          </a:p>
          <a:p>
            <a:endParaRPr lang="pt-BR" altLang="pt-BR" sz="1500">
              <a:latin typeface="Arial" panose="020B0604020202020204" pitchFamily="34" charset="0"/>
            </a:endParaRPr>
          </a:p>
        </p:txBody>
      </p:sp>
      <p:sp>
        <p:nvSpPr>
          <p:cNvPr id="22536"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7654"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7655" name="Text Box 7"/>
          <p:cNvSpPr txBox="1">
            <a:spLocks noChangeArrowheads="1"/>
          </p:cNvSpPr>
          <p:nvPr/>
        </p:nvSpPr>
        <p:spPr bwMode="auto">
          <a:xfrm>
            <a:off x="1474788" y="665163"/>
            <a:ext cx="6354762" cy="447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b="1">
                <a:latin typeface="Arial" panose="020B0604020202020204" pitchFamily="34" charset="0"/>
              </a:rPr>
              <a:t>Plano da sede e Plano do Operador</a:t>
            </a:r>
            <a:r>
              <a:rPr lang="pt-BR" altLang="pt-BR" sz="1500">
                <a:latin typeface="Arial" panose="020B0604020202020204" pitchFamily="34" charset="0"/>
              </a:rPr>
              <a:t>: devem constar áreas a serem cobertas com equipamentos portáteis, que serão cobertas com equipes especiais</a:t>
            </a:r>
          </a:p>
          <a:p>
            <a:endParaRPr lang="pt-BR" altLang="pt-BR" sz="1500">
              <a:latin typeface="Arial" panose="020B0604020202020204" pitchFamily="34" charset="0"/>
            </a:endParaRPr>
          </a:p>
          <a:p>
            <a:r>
              <a:rPr lang="pt-BR" altLang="pt-BR" sz="1500" b="1">
                <a:latin typeface="Arial" panose="020B0604020202020204" pitchFamily="34" charset="0"/>
              </a:rPr>
              <a:t>Equipes com equipamento pesado</a:t>
            </a:r>
            <a:r>
              <a:rPr lang="pt-BR" altLang="pt-BR" sz="1500">
                <a:latin typeface="Arial" panose="020B0604020202020204" pitchFamily="34" charset="0"/>
              </a:rPr>
              <a:t>: devem ser planejada atividades unicamente para 5 (cinco) dias da semana, deixando o sábado para possibilidade cobrir atrasos eventuais</a:t>
            </a:r>
          </a:p>
          <a:p>
            <a:endParaRPr lang="pt-BR" altLang="pt-BR" sz="1500">
              <a:latin typeface="Arial" panose="020B0604020202020204" pitchFamily="34" charset="0"/>
            </a:endParaRPr>
          </a:p>
          <a:p>
            <a:r>
              <a:rPr lang="pt-BR" altLang="pt-BR" sz="1500" b="1">
                <a:latin typeface="Arial" panose="020B0604020202020204" pitchFamily="34" charset="0"/>
              </a:rPr>
              <a:t>Períodos chuvosos</a:t>
            </a:r>
            <a:r>
              <a:rPr lang="pt-BR" altLang="pt-BR" sz="1500">
                <a:latin typeface="Arial" panose="020B0604020202020204" pitchFamily="34" charset="0"/>
              </a:rPr>
              <a:t>: programar produtividade ligeiramente menor que a normal</a:t>
            </a:r>
          </a:p>
          <a:p>
            <a:endParaRPr lang="pt-BR" altLang="pt-BR" sz="1500">
              <a:latin typeface="Arial" panose="020B0604020202020204" pitchFamily="34" charset="0"/>
            </a:endParaRPr>
          </a:p>
          <a:p>
            <a:r>
              <a:rPr lang="pt-BR" altLang="pt-BR" sz="1500">
                <a:latin typeface="Arial" panose="020B0604020202020204" pitchFamily="34" charset="0"/>
              </a:rPr>
              <a:t>Visitar autoridade de trânsito para informar das ações, solicitando auxílio se necessário; veículos devem trafegar com pisca alerta ligado ou luzes indicativas</a:t>
            </a:r>
          </a:p>
          <a:p>
            <a:endParaRPr lang="pt-BR" altLang="pt-BR" sz="1500">
              <a:latin typeface="Arial" panose="020B0604020202020204" pitchFamily="34" charset="0"/>
            </a:endParaRPr>
          </a:p>
          <a:p>
            <a:r>
              <a:rPr lang="pt-BR" altLang="pt-BR" sz="1500" b="1">
                <a:latin typeface="Arial" panose="020B0604020202020204" pitchFamily="34" charset="0"/>
              </a:rPr>
              <a:t>Central de UBV ou Centro de Operações</a:t>
            </a:r>
            <a:r>
              <a:rPr lang="pt-BR" altLang="pt-BR" sz="1500">
                <a:latin typeface="Arial" panose="020B0604020202020204" pitchFamily="34" charset="0"/>
              </a:rPr>
              <a:t>: dotar de alojamento para o pessoal, ou dispor de esquema para recolhimento do pessoal nos domicílios para evitar atraso nas atividades</a:t>
            </a:r>
          </a:p>
          <a:p>
            <a:endParaRPr lang="pt-BR" altLang="pt-BR" sz="1500">
              <a:latin typeface="Arial" panose="020B0604020202020204" pitchFamily="34" charset="0"/>
            </a:endParaRPr>
          </a:p>
        </p:txBody>
      </p:sp>
      <p:sp>
        <p:nvSpPr>
          <p:cNvPr id="23560"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8678"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4583"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pic>
        <p:nvPicPr>
          <p:cNvPr id="28680"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3050" y="685800"/>
            <a:ext cx="4775200" cy="427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Text Box 10"/>
          <p:cNvSpPr txBox="1">
            <a:spLocks noChangeArrowheads="1"/>
          </p:cNvSpPr>
          <p:nvPr/>
        </p:nvSpPr>
        <p:spPr bwMode="auto">
          <a:xfrm>
            <a:off x="6446838" y="922338"/>
            <a:ext cx="1501775"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Necessidades</a:t>
            </a:r>
          </a:p>
          <a:p>
            <a:r>
              <a:rPr lang="pt-BR" altLang="pt-BR" sz="1500">
                <a:latin typeface="Arial" panose="020B0604020202020204" pitchFamily="34" charset="0"/>
              </a:rPr>
              <a:t>de insumos e</a:t>
            </a:r>
          </a:p>
          <a:p>
            <a:r>
              <a:rPr lang="pt-BR" altLang="pt-BR" sz="1500">
                <a:latin typeface="Arial" panose="020B0604020202020204" pitchFamily="34" charset="0"/>
              </a:rPr>
              <a:t> equipamentos:</a:t>
            </a:r>
          </a:p>
          <a:p>
            <a:endParaRPr lang="pt-BR" altLang="pt-BR" sz="1500">
              <a:latin typeface="Arial" panose="020B0604020202020204" pitchFamily="34" charset="0"/>
            </a:endParaRPr>
          </a:p>
          <a:p>
            <a:r>
              <a:rPr lang="pt-BR" altLang="pt-BR" sz="1500">
                <a:latin typeface="Arial" panose="020B0604020202020204" pitchFamily="34" charset="0"/>
              </a:rPr>
              <a:t>Levantar com</a:t>
            </a:r>
          </a:p>
          <a:p>
            <a:r>
              <a:rPr lang="pt-BR" altLang="pt-BR" sz="1500">
                <a:latin typeface="Arial" panose="020B0604020202020204" pitchFamily="34" charset="0"/>
              </a:rPr>
              <a:t>precisão</a:t>
            </a:r>
          </a:p>
          <a:p>
            <a:endParaRPr lang="pt-BR" altLang="pt-BR" sz="1500">
              <a:latin typeface="Arial" panose="020B0604020202020204" pitchFamily="34" charset="0"/>
            </a:endParaRPr>
          </a:p>
          <a:p>
            <a:endParaRPr lang="pt-BR" altLang="pt-BR" sz="1500">
              <a:latin typeface="Arial" panose="020B0604020202020204" pitchFamily="34" charset="0"/>
            </a:endParaRPr>
          </a:p>
          <a:p>
            <a:r>
              <a:rPr lang="pt-BR" altLang="pt-BR" sz="1500">
                <a:latin typeface="Arial" panose="020B0604020202020204" pitchFamily="34" charset="0"/>
                <a:hlinkClick r:id="rId6" action="ppaction://hlinkfile"/>
              </a:rPr>
              <a:t>Planilha Excel</a:t>
            </a:r>
          </a:p>
          <a:p>
            <a:r>
              <a:rPr lang="pt-BR" altLang="pt-BR" sz="1500">
                <a:latin typeface="Arial" panose="020B0604020202020204" pitchFamily="34" charset="0"/>
                <a:hlinkClick r:id="rId6" action="ppaction://hlinkfile"/>
              </a:rPr>
              <a:t>facilita os</a:t>
            </a:r>
          </a:p>
          <a:p>
            <a:r>
              <a:rPr lang="pt-BR" altLang="pt-BR" sz="1500">
                <a:latin typeface="Arial" panose="020B0604020202020204" pitchFamily="34" charset="0"/>
                <a:hlinkClick r:id="rId6" action="ppaction://hlinkfile"/>
              </a:rPr>
              <a:t>cálculos</a:t>
            </a:r>
            <a:endParaRPr lang="pt-BR" altLang="pt-BR" sz="1500">
              <a:latin typeface="Arial" panose="020B0604020202020204" pitchFamily="34" charset="0"/>
              <a:hlinkClick r:id="rId7" action="ppaction://hlinkfile"/>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9702"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29703" name="Text Box 7"/>
          <p:cNvSpPr txBox="1">
            <a:spLocks noChangeArrowheads="1"/>
          </p:cNvSpPr>
          <p:nvPr/>
        </p:nvSpPr>
        <p:spPr bwMode="auto">
          <a:xfrm>
            <a:off x="1474788" y="665163"/>
            <a:ext cx="635476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 </a:t>
            </a:r>
            <a:r>
              <a:rPr lang="pt-BR" altLang="pt-BR" sz="1500" b="1">
                <a:latin typeface="Arial" panose="020B0604020202020204" pitchFamily="34" charset="0"/>
              </a:rPr>
              <a:t>Normalmente</a:t>
            </a:r>
            <a:r>
              <a:rPr lang="pt-BR" altLang="pt-BR" sz="1500">
                <a:latin typeface="Arial" panose="020B0604020202020204" pitchFamily="34" charset="0"/>
              </a:rPr>
              <a:t>: aplicações em dois turnos (matutino e vespertino)</a:t>
            </a:r>
          </a:p>
          <a:p>
            <a:endParaRPr lang="pt-BR" altLang="pt-BR" sz="1500">
              <a:latin typeface="Arial" panose="020B0604020202020204" pitchFamily="34" charset="0"/>
            </a:endParaRPr>
          </a:p>
          <a:p>
            <a:r>
              <a:rPr lang="pt-BR" altLang="pt-BR" sz="1500" b="1">
                <a:latin typeface="Arial" panose="020B0604020202020204" pitchFamily="34" charset="0"/>
              </a:rPr>
              <a:t>Conveniente</a:t>
            </a:r>
            <a:r>
              <a:rPr lang="pt-BR" altLang="pt-BR" sz="1500">
                <a:latin typeface="Arial" panose="020B0604020202020204" pitchFamily="34" charset="0"/>
              </a:rPr>
              <a:t>: </a:t>
            </a:r>
          </a:p>
          <a:p>
            <a:r>
              <a:rPr lang="pt-BR" altLang="pt-BR" sz="1500">
                <a:latin typeface="Arial" panose="020B0604020202020204" pitchFamily="34" charset="0"/>
              </a:rPr>
              <a:t>organizar um plano de ação simultâneo nas diferentes áreas em que foi dividida a cidade, de modo que os equipamentos comecem a trabalho ao mesmo tempo</a:t>
            </a:r>
          </a:p>
          <a:p>
            <a:endParaRPr lang="pt-BR" altLang="pt-BR" sz="1500">
              <a:latin typeface="Arial" panose="020B0604020202020204" pitchFamily="34" charset="0"/>
            </a:endParaRPr>
          </a:p>
          <a:p>
            <a:r>
              <a:rPr lang="pt-BR" altLang="pt-BR" sz="1500">
                <a:latin typeface="Arial" panose="020B0604020202020204" pitchFamily="34" charset="0"/>
              </a:rPr>
              <a:t>Cada equipe deve completar o ciclo de trabalho antes de iniciar o seguinte evitando o aparecimento de “lacunas”</a:t>
            </a:r>
          </a:p>
          <a:p>
            <a:endParaRPr lang="pt-BR" altLang="pt-BR" sz="1500">
              <a:latin typeface="Arial" panose="020B0604020202020204" pitchFamily="34" charset="0"/>
            </a:endParaRPr>
          </a:p>
          <a:p>
            <a:endParaRPr lang="pt-BR" altLang="pt-BR" sz="1500" b="1">
              <a:latin typeface="Arial" panose="020B0604020202020204" pitchFamily="34" charset="0"/>
            </a:endParaRPr>
          </a:p>
          <a:p>
            <a:r>
              <a:rPr lang="pt-BR" altLang="pt-BR" sz="1500" b="1">
                <a:latin typeface="Arial" panose="020B0604020202020204" pitchFamily="34" charset="0"/>
              </a:rPr>
              <a:t>Equipes de equipamentos pesados</a:t>
            </a:r>
            <a:endParaRPr lang="pt-BR" altLang="pt-BR" sz="1500">
              <a:latin typeface="Arial" panose="020B0604020202020204" pitchFamily="34" charset="0"/>
            </a:endParaRPr>
          </a:p>
          <a:p>
            <a:endParaRPr lang="pt-BR" altLang="pt-BR" sz="1500">
              <a:latin typeface="Arial" panose="020B0604020202020204" pitchFamily="34" charset="0"/>
            </a:endParaRPr>
          </a:p>
          <a:p>
            <a:r>
              <a:rPr lang="pt-BR" altLang="pt-BR" sz="1500">
                <a:latin typeface="Arial" panose="020B0604020202020204" pitchFamily="34" charset="0"/>
              </a:rPr>
              <a:t>Deve-se contar um um supervisor encarregado de realizar acompanhar o plano de trabalho, verificação de abastecimento/ manutenção e supervisão ao trabalho; supervisor deve contar com veículo para melhor atuação (supervisão de manhã)</a:t>
            </a:r>
          </a:p>
          <a:p>
            <a:endParaRPr lang="pt-BR" altLang="pt-BR" sz="1500">
              <a:latin typeface="Arial" panose="020B0604020202020204" pitchFamily="34" charset="0"/>
            </a:endParaRPr>
          </a:p>
        </p:txBody>
      </p:sp>
      <p:sp>
        <p:nvSpPr>
          <p:cNvPr id="25608"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0726"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0727" name="Text Box 7"/>
          <p:cNvSpPr txBox="1">
            <a:spLocks noChangeArrowheads="1"/>
          </p:cNvSpPr>
          <p:nvPr/>
        </p:nvSpPr>
        <p:spPr bwMode="auto">
          <a:xfrm>
            <a:off x="1474788" y="665163"/>
            <a:ext cx="6240462" cy="413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Procurar montar equipes para trabalhar em turnos separados (1 equipe para manhã e outra a tarde)</a:t>
            </a:r>
          </a:p>
          <a:p>
            <a:endParaRPr lang="pt-BR" altLang="pt-BR" sz="1500">
              <a:latin typeface="Arial" panose="020B0604020202020204" pitchFamily="34" charset="0"/>
            </a:endParaRPr>
          </a:p>
          <a:p>
            <a:pPr>
              <a:lnSpc>
                <a:spcPct val="90000"/>
              </a:lnSpc>
            </a:pPr>
            <a:r>
              <a:rPr lang="pt-BR" altLang="pt-BR" sz="1500" b="1">
                <a:latin typeface="Arial" panose="020B0604020202020204" pitchFamily="34" charset="0"/>
              </a:rPr>
              <a:t>1 equipe</a:t>
            </a:r>
            <a:r>
              <a:rPr lang="pt-BR" altLang="pt-BR" sz="1500">
                <a:latin typeface="Arial" panose="020B0604020202020204" pitchFamily="34" charset="0"/>
              </a:rPr>
              <a:t>: 80 quarteirões / dia      -     </a:t>
            </a:r>
            <a:r>
              <a:rPr lang="pt-BR" altLang="pt-BR" sz="1500" b="1">
                <a:latin typeface="Arial" panose="020B0604020202020204" pitchFamily="34" charset="0"/>
              </a:rPr>
              <a:t>2 equipes</a:t>
            </a:r>
            <a:r>
              <a:rPr lang="pt-BR" altLang="pt-BR" sz="1500">
                <a:latin typeface="Arial" panose="020B0604020202020204" pitchFamily="34" charset="0"/>
              </a:rPr>
              <a:t>: 180 quarteirões /dia</a:t>
            </a:r>
          </a:p>
          <a:p>
            <a:pPr>
              <a:lnSpc>
                <a:spcPct val="80000"/>
              </a:lnSpc>
            </a:pPr>
            <a:endParaRPr lang="pt-BR" altLang="pt-BR" sz="1500">
              <a:latin typeface="Arial" panose="020B0604020202020204" pitchFamily="34" charset="0"/>
            </a:endParaRPr>
          </a:p>
          <a:p>
            <a:r>
              <a:rPr lang="pt-BR" altLang="pt-BR" sz="1500">
                <a:latin typeface="Arial" panose="020B0604020202020204" pitchFamily="34" charset="0"/>
              </a:rPr>
              <a:t>Ideal contar com equipe para lavagem e manutenção dos equipamentos</a:t>
            </a:r>
          </a:p>
          <a:p>
            <a:pPr>
              <a:lnSpc>
                <a:spcPct val="80000"/>
              </a:lnSpc>
            </a:pPr>
            <a:endParaRPr lang="pt-BR" altLang="pt-BR" sz="1500">
              <a:latin typeface="Arial" panose="020B0604020202020204" pitchFamily="34" charset="0"/>
            </a:endParaRPr>
          </a:p>
          <a:p>
            <a:r>
              <a:rPr lang="pt-BR" altLang="pt-BR" sz="1500">
                <a:latin typeface="Arial" panose="020B0604020202020204" pitchFamily="34" charset="0"/>
              </a:rPr>
              <a:t>O motorista deverá dirigir o veículo a uma </a:t>
            </a:r>
            <a:r>
              <a:rPr lang="pt-BR" altLang="pt-BR" sz="1500" b="1">
                <a:latin typeface="Arial" panose="020B0604020202020204" pitchFamily="34" charset="0"/>
              </a:rPr>
              <a:t>velocidade estável</a:t>
            </a:r>
            <a:r>
              <a:rPr lang="pt-BR" altLang="pt-BR" sz="1500">
                <a:latin typeface="Arial" panose="020B0604020202020204" pitchFamily="34" charset="0"/>
              </a:rPr>
              <a:t>, mantendo-se atento para </a:t>
            </a:r>
            <a:r>
              <a:rPr lang="pt-BR" altLang="pt-BR" sz="1500" b="1">
                <a:latin typeface="Arial" panose="020B0604020202020204" pitchFamily="34" charset="0"/>
              </a:rPr>
              <a:t>parar em situações imprevistas</a:t>
            </a:r>
            <a:endParaRPr lang="pt-BR" altLang="pt-BR" sz="1500">
              <a:latin typeface="Arial" panose="020B0604020202020204" pitchFamily="34" charset="0"/>
            </a:endParaRPr>
          </a:p>
          <a:p>
            <a:endParaRPr lang="pt-BR" altLang="pt-BR" sz="1500">
              <a:latin typeface="Arial" panose="020B0604020202020204" pitchFamily="34" charset="0"/>
            </a:endParaRPr>
          </a:p>
          <a:p>
            <a:r>
              <a:rPr lang="pt-BR" altLang="pt-BR" sz="1500">
                <a:latin typeface="Arial" panose="020B0604020202020204" pitchFamily="34" charset="0"/>
              </a:rPr>
              <a:t>O veículo deverá trafegar a mais ou menos </a:t>
            </a:r>
            <a:r>
              <a:rPr lang="pt-BR" altLang="pt-BR" sz="1500" b="1">
                <a:latin typeface="Arial" panose="020B0604020202020204" pitchFamily="34" charset="0"/>
              </a:rPr>
              <a:t>3 metros</a:t>
            </a:r>
            <a:r>
              <a:rPr lang="pt-BR" altLang="pt-BR" sz="1500">
                <a:latin typeface="Arial" panose="020B0604020202020204" pitchFamily="34" charset="0"/>
              </a:rPr>
              <a:t> de distância do meio fio (próximo ao centro da rua), lançando a nuvem de aerossol  do lado direito e a um </a:t>
            </a:r>
            <a:r>
              <a:rPr lang="pt-BR" altLang="pt-BR" sz="1500" b="1">
                <a:latin typeface="Arial" panose="020B0604020202020204" pitchFamily="34" charset="0"/>
              </a:rPr>
              <a:t>ângulo de 45º</a:t>
            </a:r>
          </a:p>
          <a:p>
            <a:endParaRPr lang="pt-BR" altLang="pt-BR" sz="1500">
              <a:latin typeface="Arial" panose="020B0604020202020204" pitchFamily="34" charset="0"/>
            </a:endParaRPr>
          </a:p>
          <a:p>
            <a:r>
              <a:rPr lang="pt-BR" altLang="pt-BR" sz="1500">
                <a:latin typeface="Arial" panose="020B0604020202020204" pitchFamily="34" charset="0"/>
              </a:rPr>
              <a:t>O fluxo de inseticida deve ser interrompido em frente a locais como: bares, restaurantes, açougues, velórios etc.</a:t>
            </a:r>
          </a:p>
          <a:p>
            <a:endParaRPr lang="pt-BR" altLang="pt-BR" sz="1500">
              <a:latin typeface="Arial" panose="020B0604020202020204" pitchFamily="34" charset="0"/>
            </a:endParaRPr>
          </a:p>
        </p:txBody>
      </p:sp>
      <p:sp>
        <p:nvSpPr>
          <p:cNvPr id="26632"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1750"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1751" name="Text Box 7"/>
          <p:cNvSpPr txBox="1">
            <a:spLocks noChangeArrowheads="1"/>
          </p:cNvSpPr>
          <p:nvPr/>
        </p:nvSpPr>
        <p:spPr bwMode="auto">
          <a:xfrm>
            <a:off x="1474788" y="622300"/>
            <a:ext cx="6240462"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28575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Em caso de vento forte e chuva, a operação deverá ser interrompida</a:t>
            </a:r>
          </a:p>
          <a:p>
            <a:pPr>
              <a:lnSpc>
                <a:spcPct val="60000"/>
              </a:lnSpc>
            </a:pPr>
            <a:endParaRPr lang="pt-BR" altLang="pt-BR" sz="1500">
              <a:latin typeface="Arial" panose="020B0604020202020204" pitchFamily="34" charset="0"/>
            </a:endParaRPr>
          </a:p>
          <a:p>
            <a:r>
              <a:rPr lang="pt-BR" altLang="pt-BR" sz="1500">
                <a:latin typeface="Arial" panose="020B0604020202020204" pitchFamily="34" charset="0"/>
              </a:rPr>
              <a:t>Durante o abastecimento e aplicação, deverão ser utilizados os EPI indicados no Manual de Procedimentos de Segurança</a:t>
            </a:r>
          </a:p>
          <a:p>
            <a:pPr>
              <a:lnSpc>
                <a:spcPct val="70000"/>
              </a:lnSpc>
            </a:pPr>
            <a:endParaRPr lang="pt-BR" altLang="pt-BR" sz="1500">
              <a:latin typeface="Arial" panose="020B0604020202020204" pitchFamily="34" charset="0"/>
            </a:endParaRPr>
          </a:p>
          <a:p>
            <a:r>
              <a:rPr lang="pt-BR" altLang="pt-BR" sz="1500">
                <a:latin typeface="Arial" panose="020B0604020202020204" pitchFamily="34" charset="0"/>
              </a:rPr>
              <a:t>Depois de duas horas de operação, o equipamento deverá ser desligado por 10 a 15 minutos para resfriamento</a:t>
            </a:r>
          </a:p>
          <a:p>
            <a:pPr>
              <a:lnSpc>
                <a:spcPct val="70000"/>
              </a:lnSpc>
            </a:pPr>
            <a:endParaRPr lang="pt-BR" altLang="pt-BR" sz="1500">
              <a:latin typeface="Arial" panose="020B0604020202020204" pitchFamily="34" charset="0"/>
            </a:endParaRPr>
          </a:p>
          <a:p>
            <a:r>
              <a:rPr lang="pt-BR" altLang="pt-BR" sz="1500" b="1">
                <a:latin typeface="Arial" panose="020B0604020202020204" pitchFamily="34" charset="0"/>
              </a:rPr>
              <a:t>Manutenção do Equipamento</a:t>
            </a:r>
            <a:endParaRPr lang="pt-BR" altLang="pt-BR" sz="1500">
              <a:latin typeface="Arial" panose="020B0604020202020204" pitchFamily="34" charset="0"/>
            </a:endParaRPr>
          </a:p>
          <a:p>
            <a:pPr>
              <a:lnSpc>
                <a:spcPct val="70000"/>
              </a:lnSpc>
            </a:pPr>
            <a:endParaRPr lang="pt-BR" altLang="pt-BR" sz="1500">
              <a:latin typeface="Arial" panose="020B0604020202020204" pitchFamily="34" charset="0"/>
            </a:endParaRPr>
          </a:p>
          <a:p>
            <a:r>
              <a:rPr lang="pt-BR" altLang="pt-BR" sz="1500">
                <a:latin typeface="Arial" panose="020B0604020202020204" pitchFamily="34" charset="0"/>
              </a:rPr>
              <a:t>Manutenção preventiva aumenta a vida útil do equipamento, devendo ser observado:</a:t>
            </a:r>
          </a:p>
          <a:p>
            <a:pPr>
              <a:lnSpc>
                <a:spcPct val="70000"/>
              </a:lnSpc>
            </a:pPr>
            <a:endParaRPr lang="pt-BR" altLang="pt-BR" sz="1500">
              <a:latin typeface="Arial" panose="020B0604020202020204" pitchFamily="34" charset="0"/>
            </a:endParaRPr>
          </a:p>
          <a:p>
            <a:pPr>
              <a:buFontTx/>
              <a:buChar char="•"/>
            </a:pPr>
            <a:r>
              <a:rPr lang="pt-BR" altLang="pt-BR" sz="1500">
                <a:latin typeface="Arial" panose="020B0604020202020204" pitchFamily="34" charset="0"/>
              </a:rPr>
              <a:t>manter o gerador à sombra e ao abrigo da chuva;</a:t>
            </a:r>
          </a:p>
          <a:p>
            <a:pPr>
              <a:buFontTx/>
              <a:buChar char="•"/>
            </a:pPr>
            <a:r>
              <a:rPr lang="pt-BR" altLang="pt-BR" sz="1500">
                <a:latin typeface="Arial" panose="020B0604020202020204" pitchFamily="34" charset="0"/>
              </a:rPr>
              <a:t>diariamente no final das atividades, fazer circular líquido de limpeza pela bomba FMI, tubulação de descarga e bico;</a:t>
            </a:r>
          </a:p>
          <a:p>
            <a:pPr>
              <a:buFontTx/>
              <a:buChar char="•"/>
            </a:pPr>
            <a:r>
              <a:rPr lang="pt-BR" altLang="pt-BR" sz="1500">
                <a:latin typeface="Arial" panose="020B0604020202020204" pitchFamily="34" charset="0"/>
              </a:rPr>
              <a:t>lavar diariamente o equipamento e veículo com água e detergente;</a:t>
            </a:r>
          </a:p>
          <a:p>
            <a:pPr>
              <a:buFontTx/>
              <a:buChar char="•"/>
            </a:pPr>
            <a:r>
              <a:rPr lang="pt-BR" altLang="pt-BR" sz="1500">
                <a:latin typeface="Arial" panose="020B0604020202020204" pitchFamily="34" charset="0"/>
              </a:rPr>
              <a:t>se guardar por longo tempo, esvaziar os tanques e carburador, colocar óleo no compressor (lóbulos) para proteção</a:t>
            </a:r>
          </a:p>
          <a:p>
            <a:endParaRPr lang="pt-BR" altLang="pt-BR" sz="1500">
              <a:latin typeface="Arial" panose="020B0604020202020204" pitchFamily="34" charset="0"/>
            </a:endParaRPr>
          </a:p>
        </p:txBody>
      </p:sp>
      <p:sp>
        <p:nvSpPr>
          <p:cNvPr id="27656"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2774"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2775" name="Text Box 7"/>
          <p:cNvSpPr txBox="1">
            <a:spLocks noChangeArrowheads="1"/>
          </p:cNvSpPr>
          <p:nvPr/>
        </p:nvSpPr>
        <p:spPr bwMode="auto">
          <a:xfrm>
            <a:off x="1474788" y="865188"/>
            <a:ext cx="6126162"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3810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 Veículos devem ser novos, ou com boa manutenção e equipados com ar condicionado</a:t>
            </a:r>
          </a:p>
          <a:p>
            <a:pPr>
              <a:lnSpc>
                <a:spcPct val="60000"/>
              </a:lnSpc>
            </a:pPr>
            <a:endParaRPr lang="pt-BR" altLang="pt-BR" sz="1500">
              <a:latin typeface="Arial" panose="020B0604020202020204" pitchFamily="34" charset="0"/>
            </a:endParaRPr>
          </a:p>
          <a:p>
            <a:r>
              <a:rPr lang="pt-BR" altLang="pt-BR" sz="1500">
                <a:latin typeface="Arial" panose="020B0604020202020204" pitchFamily="34" charset="0"/>
              </a:rPr>
              <a:t>Filtros do ar condicionado da cabine devem ser lavados com freqüência</a:t>
            </a:r>
          </a:p>
          <a:p>
            <a:pPr>
              <a:lnSpc>
                <a:spcPct val="70000"/>
              </a:lnSpc>
            </a:pPr>
            <a:endParaRPr lang="pt-BR" altLang="pt-BR" sz="1500">
              <a:latin typeface="Arial" panose="020B0604020202020204" pitchFamily="34" charset="0"/>
            </a:endParaRPr>
          </a:p>
          <a:p>
            <a:r>
              <a:rPr lang="pt-BR" altLang="pt-BR" sz="1500">
                <a:latin typeface="Arial" panose="020B0604020202020204" pitchFamily="34" charset="0"/>
              </a:rPr>
              <a:t>Os equipamentos e veículos devem ter controle administrativo / operacional para não descuidar das trocas de óleo e para a realização de manutenção preventivas</a:t>
            </a:r>
          </a:p>
          <a:p>
            <a:pPr>
              <a:lnSpc>
                <a:spcPct val="80000"/>
              </a:lnSpc>
            </a:pPr>
            <a:endParaRPr lang="pt-BR" altLang="pt-BR" sz="1500">
              <a:latin typeface="Arial" panose="020B0604020202020204" pitchFamily="34" charset="0"/>
            </a:endParaRPr>
          </a:p>
          <a:p>
            <a:r>
              <a:rPr lang="pt-BR" altLang="pt-BR" sz="1500">
                <a:latin typeface="Arial" panose="020B0604020202020204" pitchFamily="34" charset="0"/>
              </a:rPr>
              <a:t>Deve ser solicitado com antecedência quantitativo de insumos, peças de reposição, combustível e óleos lubrificantes</a:t>
            </a:r>
          </a:p>
          <a:p>
            <a:pPr>
              <a:lnSpc>
                <a:spcPct val="90000"/>
              </a:lnSpc>
            </a:pPr>
            <a:endParaRPr lang="pt-BR" altLang="pt-BR" sz="1500">
              <a:latin typeface="Arial" panose="020B0604020202020204" pitchFamily="34" charset="0"/>
            </a:endParaRPr>
          </a:p>
          <a:p>
            <a:pPr>
              <a:lnSpc>
                <a:spcPct val="80000"/>
              </a:lnSpc>
            </a:pPr>
            <a:r>
              <a:rPr lang="pt-BR" altLang="pt-BR" sz="1500">
                <a:latin typeface="Arial" panose="020B0604020202020204" pitchFamily="34" charset="0"/>
              </a:rPr>
              <a:t>Preparar diluições diferenciadas para equipamentos pesados e portáteis</a:t>
            </a:r>
            <a:endParaRPr lang="pt-BR" altLang="pt-BR" sz="1500" b="1">
              <a:latin typeface="Arial" panose="020B0604020202020204" pitchFamily="34" charset="0"/>
            </a:endParaRPr>
          </a:p>
          <a:p>
            <a:pPr>
              <a:lnSpc>
                <a:spcPct val="60000"/>
              </a:lnSpc>
            </a:pPr>
            <a:endParaRPr lang="pt-BR" altLang="pt-BR" b="1">
              <a:latin typeface="Arial" panose="020B0604020202020204" pitchFamily="34" charset="0"/>
            </a:endParaRPr>
          </a:p>
        </p:txBody>
      </p:sp>
      <p:sp>
        <p:nvSpPr>
          <p:cNvPr id="28680"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3798"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3799" name="Text Box 7"/>
          <p:cNvSpPr txBox="1">
            <a:spLocks noChangeArrowheads="1"/>
          </p:cNvSpPr>
          <p:nvPr/>
        </p:nvSpPr>
        <p:spPr bwMode="auto">
          <a:xfrm>
            <a:off x="1474788" y="665163"/>
            <a:ext cx="6240462"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Realizar periodicamente </a:t>
            </a:r>
            <a:r>
              <a:rPr lang="pt-BR" altLang="pt-BR" sz="1500" b="1">
                <a:latin typeface="Arial" panose="020B0604020202020204" pitchFamily="34" charset="0"/>
              </a:rPr>
              <a:t>treinamento de percurso</a:t>
            </a:r>
            <a:endParaRPr lang="pt-BR" altLang="pt-BR" sz="1500">
              <a:latin typeface="Arial" panose="020B0604020202020204" pitchFamily="34" charset="0"/>
            </a:endParaRPr>
          </a:p>
          <a:p>
            <a:pPr>
              <a:lnSpc>
                <a:spcPct val="90000"/>
              </a:lnSpc>
            </a:pPr>
            <a:endParaRPr lang="pt-BR" altLang="pt-BR" sz="1500">
              <a:latin typeface="Arial" panose="020B0604020202020204" pitchFamily="34" charset="0"/>
            </a:endParaRPr>
          </a:p>
          <a:p>
            <a:pPr>
              <a:lnSpc>
                <a:spcPct val="60000"/>
              </a:lnSpc>
            </a:pPr>
            <a:endParaRPr lang="pt-BR" altLang="pt-BR" sz="1500">
              <a:latin typeface="Arial" panose="020B0604020202020204" pitchFamily="34" charset="0"/>
            </a:endParaRPr>
          </a:p>
          <a:p>
            <a:pPr>
              <a:lnSpc>
                <a:spcPct val="90000"/>
              </a:lnSpc>
            </a:pPr>
            <a:r>
              <a:rPr lang="pt-BR" altLang="pt-BR" sz="1500">
                <a:latin typeface="Arial" panose="020B0604020202020204" pitchFamily="34" charset="0"/>
              </a:rPr>
              <a:t>Escolher local tranqüilo e seguro  para realizar o treinamento</a:t>
            </a:r>
          </a:p>
          <a:p>
            <a:pPr>
              <a:lnSpc>
                <a:spcPct val="70000"/>
              </a:lnSpc>
            </a:pPr>
            <a:endParaRPr lang="pt-BR" altLang="pt-BR" sz="1500">
              <a:latin typeface="Arial" panose="020B0604020202020204" pitchFamily="34" charset="0"/>
            </a:endParaRPr>
          </a:p>
          <a:p>
            <a:r>
              <a:rPr lang="pt-BR" altLang="pt-BR" sz="1500">
                <a:latin typeface="Arial" panose="020B0604020202020204" pitchFamily="34" charset="0"/>
              </a:rPr>
              <a:t>Marcar percurso de 100 metros para percorrer em 36 segundos</a:t>
            </a:r>
          </a:p>
          <a:p>
            <a:endParaRPr lang="pt-BR" altLang="pt-BR" sz="1500">
              <a:latin typeface="Arial" panose="020B0604020202020204" pitchFamily="34" charset="0"/>
            </a:endParaRPr>
          </a:p>
          <a:p>
            <a:r>
              <a:rPr lang="pt-BR" altLang="pt-BR" sz="1500">
                <a:latin typeface="Arial" panose="020B0604020202020204" pitchFamily="34" charset="0"/>
              </a:rPr>
              <a:t>Um auxiliar deverá informar o outro quando o veículo passar pelo ponto inicial já com a velocidade estipulada</a:t>
            </a:r>
          </a:p>
          <a:p>
            <a:endParaRPr lang="pt-BR" altLang="pt-BR" sz="1500">
              <a:latin typeface="Arial" panose="020B0604020202020204" pitchFamily="34" charset="0"/>
            </a:endParaRPr>
          </a:p>
          <a:p>
            <a:r>
              <a:rPr lang="pt-BR" altLang="pt-BR" sz="1500">
                <a:latin typeface="Arial" panose="020B0604020202020204" pitchFamily="34" charset="0"/>
              </a:rPr>
              <a:t>Os operadores de equipamento portátil também deverão ser submetidos a este treinamento periódico</a:t>
            </a:r>
          </a:p>
          <a:p>
            <a:endParaRPr lang="pt-BR" altLang="pt-BR" sz="1500">
              <a:latin typeface="Arial" panose="020B0604020202020204" pitchFamily="34" charset="0"/>
            </a:endParaRPr>
          </a:p>
          <a:p>
            <a:pPr>
              <a:buFontTx/>
              <a:buAutoNum type="arabicPeriod"/>
            </a:pPr>
            <a:r>
              <a:rPr lang="pt-BR" altLang="pt-BR" sz="1500">
                <a:latin typeface="Arial" panose="020B0604020202020204" pitchFamily="34" charset="0"/>
              </a:rPr>
              <a:t>Equipamento pesado: 10 Km/hora  (100 metros em 36 segundos)</a:t>
            </a:r>
          </a:p>
          <a:p>
            <a:pPr>
              <a:buFontTx/>
              <a:buAutoNum type="arabicPeriod"/>
            </a:pPr>
            <a:r>
              <a:rPr lang="pt-BR" altLang="pt-BR" sz="1500">
                <a:latin typeface="Arial" panose="020B0604020202020204" pitchFamily="34" charset="0"/>
              </a:rPr>
              <a:t>Equipamento portátil: 3 Km/hora     (100 metros em 2 minutos)</a:t>
            </a:r>
          </a:p>
          <a:p>
            <a:endParaRPr lang="pt-BR" altLang="pt-BR" sz="1500">
              <a:latin typeface="Arial" panose="020B0604020202020204" pitchFamily="34" charset="0"/>
            </a:endParaRPr>
          </a:p>
          <a:p>
            <a:r>
              <a:rPr lang="pt-BR" altLang="pt-BR" sz="1500">
                <a:latin typeface="Arial" panose="020B0604020202020204" pitchFamily="34" charset="0"/>
              </a:rPr>
              <a:t>Uso de planilha Excel para análise dos resultados</a:t>
            </a:r>
          </a:p>
          <a:p>
            <a:endParaRPr lang="pt-BR" altLang="pt-BR" sz="1500">
              <a:latin typeface="Arial" panose="020B0604020202020204" pitchFamily="34" charset="0"/>
            </a:endParaRPr>
          </a:p>
        </p:txBody>
      </p:sp>
      <p:sp>
        <p:nvSpPr>
          <p:cNvPr id="30728"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SC01221"/>
          <p:cNvPicPr>
            <a:picLocks noChangeAspect="1" noChangeArrowheads="1"/>
          </p:cNvPicPr>
          <p:nvPr/>
        </p:nvPicPr>
        <p:blipFill>
          <a:blip r:embed="rId2" cstate="print">
            <a:extLst/>
          </a:blip>
          <a:srcRect/>
          <a:stretch>
            <a:fillRect/>
          </a:stretch>
        </p:blipFill>
        <p:spPr bwMode="auto">
          <a:xfrm>
            <a:off x="2634819" y="555526"/>
            <a:ext cx="3161316" cy="1368152"/>
          </a:xfrm>
          <a:prstGeom prst="rect">
            <a:avLst/>
          </a:prstGeom>
          <a:ln>
            <a:noFill/>
          </a:ln>
          <a:effectLst>
            <a:outerShdw blurRad="184150" dist="241300" dir="11520000" sx="110000" sy="110000" algn="ctr">
              <a:srgbClr val="000000">
                <a:alpha val="18000"/>
              </a:srgbClr>
            </a:outerShdw>
            <a:softEdge rad="112500"/>
          </a:effectLst>
          <a:scene3d>
            <a:camera prst="perspectiveFront" fov="5100000">
              <a:rot lat="0" lon="2100000" rev="0"/>
            </a:camera>
            <a:lightRig rig="flood" dir="t">
              <a:rot lat="0" lon="0" rev="13800000"/>
            </a:lightRig>
          </a:scene3d>
          <a:sp3d extrusionH="107950" prstMaterial="plastic">
            <a:bevelT w="82550" h="63500" prst="divot"/>
            <a:bevelB/>
          </a:sp3d>
          <a:extLst/>
        </p:spPr>
      </p:pic>
      <p:sp>
        <p:nvSpPr>
          <p:cNvPr id="25602" name="CaixaDeTexto 2"/>
          <p:cNvSpPr txBox="1">
            <a:spLocks noChangeArrowheads="1"/>
          </p:cNvSpPr>
          <p:nvPr/>
        </p:nvSpPr>
        <p:spPr bwMode="auto">
          <a:xfrm>
            <a:off x="642938" y="1995488"/>
            <a:ext cx="7858125" cy="3108325"/>
          </a:xfrm>
          <a:prstGeom prst="rect">
            <a:avLst/>
          </a:prstGeom>
          <a:noFill/>
          <a:ln>
            <a:noFill/>
          </a:ln>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just" eaLnBrk="1" hangingPunct="1">
              <a:defRPr/>
            </a:pPr>
            <a:r>
              <a:rPr lang="pt-BR" altLang="pt-BR" sz="1400" b="1" dirty="0" smtClean="0">
                <a:effectLst>
                  <a:outerShdw blurRad="38100" dist="38100" dir="2700000" algn="tl">
                    <a:srgbClr val="000000">
                      <a:alpha val="43137"/>
                    </a:srgbClr>
                  </a:outerShdw>
                </a:effectLst>
                <a:latin typeface="Arial Black" pitchFamily="34" charset="0"/>
              </a:rPr>
              <a:t>Consiste na aplicação espacial de inseticidas a baixíssimo volume. Nesse método as partículas são muito pequenas, geralmente se situando abaixo de 30 micras de diâmetro, sendo de 10 a 15 micras de diâmetro médio, o ideal para o combate  ao </a:t>
            </a:r>
            <a:r>
              <a:rPr lang="pt-BR" altLang="pt-BR" sz="1400" b="1" i="1" dirty="0" smtClean="0">
                <a:effectLst>
                  <a:outerShdw blurRad="38100" dist="38100" dir="2700000" algn="tl">
                    <a:srgbClr val="000000">
                      <a:alpha val="43137"/>
                    </a:srgbClr>
                  </a:outerShdw>
                </a:effectLst>
                <a:latin typeface="Arial Black" pitchFamily="34" charset="0"/>
              </a:rPr>
              <a:t>Aedes aegypti, </a:t>
            </a:r>
            <a:r>
              <a:rPr lang="pt-BR" altLang="pt-BR" sz="1400" b="1" dirty="0" smtClean="0">
                <a:effectLst>
                  <a:outerShdw blurRad="38100" dist="38100" dir="2700000" algn="tl">
                    <a:srgbClr val="000000">
                      <a:alpha val="43137"/>
                    </a:srgbClr>
                  </a:outerShdw>
                </a:effectLst>
                <a:latin typeface="Arial Black" pitchFamily="34" charset="0"/>
              </a:rPr>
              <a:t>quando o equipamento for do tipo UBV pesado.</a:t>
            </a:r>
          </a:p>
          <a:p>
            <a:pPr algn="just" eaLnBrk="1" hangingPunct="1">
              <a:defRPr/>
            </a:pPr>
            <a:endParaRPr lang="pt-BR" altLang="pt-BR" sz="1400" b="1" dirty="0" smtClean="0">
              <a:effectLst>
                <a:outerShdw blurRad="38100" dist="38100" dir="2700000" algn="tl">
                  <a:srgbClr val="000000">
                    <a:alpha val="43137"/>
                  </a:srgbClr>
                </a:outerShdw>
              </a:effectLst>
              <a:latin typeface="Arial Black" pitchFamily="34" charset="0"/>
            </a:endParaRPr>
          </a:p>
          <a:p>
            <a:pPr algn="just" eaLnBrk="1" hangingPunct="1">
              <a:defRPr/>
            </a:pPr>
            <a:r>
              <a:rPr lang="pt-BR" altLang="pt-BR" sz="1400" b="1" dirty="0" smtClean="0">
                <a:effectLst>
                  <a:outerShdw blurRad="38100" dist="38100" dir="2700000" algn="tl">
                    <a:srgbClr val="000000">
                      <a:alpha val="43137"/>
                    </a:srgbClr>
                  </a:outerShdw>
                </a:effectLst>
                <a:latin typeface="Arial Black" pitchFamily="34" charset="0"/>
              </a:rPr>
              <a:t>O uso deve ser restrito a epidemias, como forma complementar para promover a rápida interrupção da transmissão das </a:t>
            </a:r>
            <a:r>
              <a:rPr lang="pt-BR" altLang="pt-BR" sz="1400" b="1" dirty="0" err="1" smtClean="0">
                <a:effectLst>
                  <a:outerShdw blurRad="38100" dist="38100" dir="2700000" algn="tl">
                    <a:srgbClr val="000000">
                      <a:alpha val="43137"/>
                    </a:srgbClr>
                  </a:outerShdw>
                </a:effectLst>
                <a:latin typeface="Arial Black" pitchFamily="34" charset="0"/>
              </a:rPr>
              <a:t>arboviroses</a:t>
            </a:r>
            <a:r>
              <a:rPr lang="pt-BR" altLang="pt-BR" sz="1400" b="1" dirty="0" smtClean="0">
                <a:effectLst>
                  <a:outerShdw blurRad="38100" dist="38100" dir="2700000" algn="tl">
                    <a:srgbClr val="000000">
                      <a:alpha val="43137"/>
                    </a:srgbClr>
                  </a:outerShdw>
                </a:effectLst>
                <a:latin typeface="Arial Black" pitchFamily="34" charset="0"/>
              </a:rPr>
              <a:t> Dengue, Chikungunya, </a:t>
            </a:r>
            <a:r>
              <a:rPr lang="pt-BR" altLang="pt-BR" sz="1400" b="1" dirty="0" err="1">
                <a:effectLst>
                  <a:outerShdw blurRad="38100" dist="38100" dir="2700000" algn="tl">
                    <a:srgbClr val="000000">
                      <a:alpha val="43137"/>
                    </a:srgbClr>
                  </a:outerShdw>
                </a:effectLst>
                <a:latin typeface="Arial Black" pitchFamily="34" charset="0"/>
              </a:rPr>
              <a:t>Z</a:t>
            </a:r>
            <a:r>
              <a:rPr lang="pt-BR" altLang="pt-BR" sz="1400" b="1" dirty="0" err="1" smtClean="0">
                <a:effectLst>
                  <a:outerShdw blurRad="38100" dist="38100" dir="2700000" algn="tl">
                    <a:srgbClr val="000000">
                      <a:alpha val="43137"/>
                    </a:srgbClr>
                  </a:outerShdw>
                </a:effectLst>
                <a:latin typeface="Arial Black" pitchFamily="34" charset="0"/>
              </a:rPr>
              <a:t>ika</a:t>
            </a:r>
            <a:r>
              <a:rPr lang="pt-BR" altLang="pt-BR" sz="1400" b="1" dirty="0" smtClean="0">
                <a:effectLst>
                  <a:outerShdw blurRad="38100" dist="38100" dir="2700000" algn="tl">
                    <a:srgbClr val="000000">
                      <a:alpha val="43137"/>
                    </a:srgbClr>
                  </a:outerShdw>
                </a:effectLst>
                <a:latin typeface="Arial Black" pitchFamily="34" charset="0"/>
              </a:rPr>
              <a:t> vírus e de </a:t>
            </a:r>
            <a:r>
              <a:rPr lang="pt-BR" altLang="pt-BR" sz="1400" b="1" dirty="0">
                <a:effectLst>
                  <a:outerShdw blurRad="38100" dist="38100" dir="2700000" algn="tl">
                    <a:srgbClr val="000000">
                      <a:alpha val="43137"/>
                    </a:srgbClr>
                  </a:outerShdw>
                </a:effectLst>
                <a:latin typeface="Arial Black" pitchFamily="34" charset="0"/>
              </a:rPr>
              <a:t>F</a:t>
            </a:r>
            <a:r>
              <a:rPr lang="pt-BR" altLang="pt-BR" sz="1400" b="1" dirty="0" smtClean="0">
                <a:effectLst>
                  <a:outerShdw blurRad="38100" dist="38100" dir="2700000" algn="tl">
                    <a:srgbClr val="000000">
                      <a:alpha val="43137"/>
                    </a:srgbClr>
                  </a:outerShdw>
                </a:effectLst>
                <a:latin typeface="Arial Black" pitchFamily="34" charset="0"/>
              </a:rPr>
              <a:t>ebre </a:t>
            </a:r>
            <a:r>
              <a:rPr lang="pt-BR" altLang="pt-BR" sz="1400" b="1" dirty="0">
                <a:effectLst>
                  <a:outerShdw blurRad="38100" dist="38100" dir="2700000" algn="tl">
                    <a:srgbClr val="000000">
                      <a:alpha val="43137"/>
                    </a:srgbClr>
                  </a:outerShdw>
                </a:effectLst>
                <a:latin typeface="Arial Black" pitchFamily="34" charset="0"/>
              </a:rPr>
              <a:t>A</a:t>
            </a:r>
            <a:r>
              <a:rPr lang="pt-BR" altLang="pt-BR" sz="1400" b="1" dirty="0" smtClean="0">
                <a:effectLst>
                  <a:outerShdw blurRad="38100" dist="38100" dir="2700000" algn="tl">
                    <a:srgbClr val="000000">
                      <a:alpha val="43137"/>
                    </a:srgbClr>
                  </a:outerShdw>
                </a:effectLst>
                <a:latin typeface="Arial Black" pitchFamily="34" charset="0"/>
              </a:rPr>
              <a:t>marela, de preferência associado a mutirão de limpeza e eliminação de depósitos.</a:t>
            </a:r>
          </a:p>
          <a:p>
            <a:pPr algn="just" eaLnBrk="1" hangingPunct="1">
              <a:defRPr/>
            </a:pPr>
            <a:endParaRPr lang="pt-BR" altLang="pt-BR" sz="1400" b="1" dirty="0" smtClean="0">
              <a:effectLst>
                <a:outerShdw blurRad="38100" dist="38100" dir="2700000" algn="tl">
                  <a:srgbClr val="000000">
                    <a:alpha val="43137"/>
                  </a:srgbClr>
                </a:outerShdw>
              </a:effectLst>
              <a:latin typeface="Arial Black" pitchFamily="34" charset="0"/>
            </a:endParaRPr>
          </a:p>
          <a:p>
            <a:pPr algn="just" eaLnBrk="1" hangingPunct="1">
              <a:defRPr/>
            </a:pPr>
            <a:r>
              <a:rPr lang="pt-BR" altLang="pt-BR" sz="1400" b="1" dirty="0" smtClean="0">
                <a:effectLst>
                  <a:outerShdw blurRad="38100" dist="38100" dir="2700000" algn="tl">
                    <a:srgbClr val="000000">
                      <a:alpha val="43137"/>
                    </a:srgbClr>
                  </a:outerShdw>
                </a:effectLst>
                <a:latin typeface="Arial Black" pitchFamily="34" charset="0"/>
              </a:rPr>
              <a:t>Devido ao reduzido tamanho das partículas, este método de aplicação atinge a superfície do corpo do mosquito mais extensamente do que através de qualquer outro tipo de pulverização.</a:t>
            </a:r>
          </a:p>
        </p:txBody>
      </p:sp>
      <p:grpSp>
        <p:nvGrpSpPr>
          <p:cNvPr id="7172" name="Grupo 5"/>
          <p:cNvGrpSpPr>
            <a:grpSpLocks/>
          </p:cNvGrpSpPr>
          <p:nvPr/>
        </p:nvGrpSpPr>
        <p:grpSpPr bwMode="auto">
          <a:xfrm>
            <a:off x="34925" y="33338"/>
            <a:ext cx="1512888" cy="600075"/>
            <a:chOff x="107504" y="33468"/>
            <a:chExt cx="2592288" cy="873742"/>
          </a:xfrm>
        </p:grpSpPr>
        <p:sp>
          <p:nvSpPr>
            <p:cNvPr id="7" name="Retângulo de cantos arredondados 6"/>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9" name="Retângulo de cantos arredondados 8"/>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10" name="Text Box 4"/>
          <p:cNvSpPr txBox="1">
            <a:spLocks noChangeArrowheads="1"/>
          </p:cNvSpPr>
          <p:nvPr/>
        </p:nvSpPr>
        <p:spPr bwMode="auto">
          <a:xfrm>
            <a:off x="1506538" y="50800"/>
            <a:ext cx="6280150" cy="461963"/>
          </a:xfrm>
          <a:prstGeom prst="rect">
            <a:avLst/>
          </a:prstGeom>
          <a:noFill/>
          <a:ln>
            <a:noFill/>
          </a:ln>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defRPr/>
            </a:pPr>
            <a:r>
              <a:rPr lang="pt-BR" altLang="pt-BR" sz="2400" b="1" dirty="0" smtClean="0">
                <a:effectLst>
                  <a:glow rad="101600">
                    <a:schemeClr val="accent2">
                      <a:satMod val="175000"/>
                      <a:alpha val="40000"/>
                    </a:schemeClr>
                  </a:glow>
                  <a:outerShdw blurRad="38100" dist="38100" dir="2700000" algn="tl">
                    <a:srgbClr val="000000">
                      <a:alpha val="43137"/>
                    </a:srgbClr>
                  </a:outerShdw>
                  <a:reflection blurRad="6350" stA="55000" endA="300" endPos="45500" dir="5400000" sy="-100000" algn="bl" rotWithShape="0"/>
                </a:effectLst>
              </a:rPr>
              <a:t>Tratamento a Ultra baixo Volume - UBV</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602"/>
                                        </p:tgtEl>
                                        <p:attrNameLst>
                                          <p:attrName>style.visibility</p:attrName>
                                        </p:attrNameLst>
                                      </p:cBhvr>
                                      <p:to>
                                        <p:strVal val="visible"/>
                                      </p:to>
                                    </p:set>
                                    <p:animEffect transition="in" filter="fade">
                                      <p:cBhvr>
                                        <p:cTn id="12" dur="1000"/>
                                        <p:tgtEl>
                                          <p:spTgt spid="25602"/>
                                        </p:tgtEl>
                                      </p:cBhvr>
                                    </p:animEffect>
                                    <p:anim calcmode="lin" valueType="num">
                                      <p:cBhvr>
                                        <p:cTn id="13" dur="1000" fill="hold"/>
                                        <p:tgtEl>
                                          <p:spTgt spid="25602"/>
                                        </p:tgtEl>
                                        <p:attrNameLst>
                                          <p:attrName>ppt_x</p:attrName>
                                        </p:attrNameLst>
                                      </p:cBhvr>
                                      <p:tavLst>
                                        <p:tav tm="0">
                                          <p:val>
                                            <p:strVal val="#ppt_x"/>
                                          </p:val>
                                        </p:tav>
                                        <p:tav tm="100000">
                                          <p:val>
                                            <p:strVal val="#ppt_x"/>
                                          </p:val>
                                        </p:tav>
                                      </p:tavLst>
                                    </p:anim>
                                    <p:anim calcmode="lin" valueType="num">
                                      <p:cBhvr>
                                        <p:cTn id="14" dur="1000" fill="hold"/>
                                        <p:tgtEl>
                                          <p:spTgt spid="2560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4822"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4823" name="Text Box 7"/>
          <p:cNvSpPr txBox="1">
            <a:spLocks noChangeArrowheads="1"/>
          </p:cNvSpPr>
          <p:nvPr/>
        </p:nvSpPr>
        <p:spPr bwMode="auto">
          <a:xfrm>
            <a:off x="1474788" y="665163"/>
            <a:ext cx="6183312"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3810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 </a:t>
            </a:r>
            <a:r>
              <a:rPr lang="pt-BR" altLang="pt-BR" sz="1500" b="1">
                <a:latin typeface="Arial" panose="020B0604020202020204" pitchFamily="34" charset="0"/>
              </a:rPr>
              <a:t>C</a:t>
            </a:r>
            <a:r>
              <a:rPr lang="pt-BR" altLang="pt-BR" b="1">
                <a:latin typeface="Arial" panose="020B0604020202020204" pitchFamily="34" charset="0"/>
              </a:rPr>
              <a:t>ontrole de Vazão e Qualidade da gotas UBV</a:t>
            </a:r>
          </a:p>
          <a:p>
            <a:endParaRPr lang="pt-BR" altLang="pt-BR" sz="1500" b="1">
              <a:latin typeface="Arial" panose="020B0604020202020204" pitchFamily="34" charset="0"/>
            </a:endParaRPr>
          </a:p>
          <a:p>
            <a:r>
              <a:rPr lang="pt-BR" altLang="pt-BR" sz="1500">
                <a:latin typeface="Arial" panose="020B0604020202020204" pitchFamily="34" charset="0"/>
              </a:rPr>
              <a:t>A vazão do equipamento nebulizador deve ser conferida </a:t>
            </a:r>
            <a:r>
              <a:rPr lang="pt-BR" altLang="pt-BR" sz="1500" b="1">
                <a:latin typeface="Arial" panose="020B0604020202020204" pitchFamily="34" charset="0"/>
              </a:rPr>
              <a:t>mensalmente</a:t>
            </a:r>
            <a:r>
              <a:rPr lang="pt-BR" altLang="pt-BR" sz="1500">
                <a:latin typeface="Arial" panose="020B0604020202020204" pitchFamily="34" charset="0"/>
              </a:rPr>
              <a:t> ou com mais freqüência em caso de ruas com pavimentação deficiente</a:t>
            </a:r>
          </a:p>
          <a:p>
            <a:pPr>
              <a:lnSpc>
                <a:spcPct val="80000"/>
              </a:lnSpc>
            </a:pPr>
            <a:endParaRPr lang="pt-BR" altLang="pt-BR" sz="1500">
              <a:latin typeface="Arial" panose="020B0604020202020204" pitchFamily="34" charset="0"/>
            </a:endParaRPr>
          </a:p>
          <a:p>
            <a:r>
              <a:rPr lang="pt-BR" altLang="pt-BR" sz="1500">
                <a:latin typeface="Arial" panose="020B0604020202020204" pitchFamily="34" charset="0"/>
              </a:rPr>
              <a:t>Se o veículo sofrer acidente, deve ser realizada nova conferência da vazão</a:t>
            </a:r>
          </a:p>
        </p:txBody>
      </p:sp>
      <p:sp>
        <p:nvSpPr>
          <p:cNvPr id="32776"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pic>
        <p:nvPicPr>
          <p:cNvPr id="34825"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686050"/>
            <a:ext cx="4205288"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6" name="Text Box 11"/>
          <p:cNvSpPr txBox="1">
            <a:spLocks noChangeArrowheads="1"/>
          </p:cNvSpPr>
          <p:nvPr/>
        </p:nvSpPr>
        <p:spPr bwMode="auto">
          <a:xfrm>
            <a:off x="5818188" y="2808288"/>
            <a:ext cx="15541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Os </a:t>
            </a:r>
            <a:r>
              <a:rPr lang="pt-BR" altLang="pt-BR" sz="1500" b="1">
                <a:latin typeface="Arial" panose="020B0604020202020204" pitchFamily="34" charset="0"/>
              </a:rPr>
              <a:t>operadores</a:t>
            </a:r>
            <a:endParaRPr lang="pt-BR" altLang="pt-BR" sz="1500">
              <a:latin typeface="Arial" panose="020B0604020202020204" pitchFamily="34" charset="0"/>
            </a:endParaRPr>
          </a:p>
          <a:p>
            <a:r>
              <a:rPr lang="pt-BR" altLang="pt-BR" sz="1500">
                <a:latin typeface="Arial" panose="020B0604020202020204" pitchFamily="34" charset="0"/>
              </a:rPr>
              <a:t>devem ser capacitados</a:t>
            </a:r>
          </a:p>
          <a:p>
            <a:r>
              <a:rPr lang="pt-BR" altLang="pt-BR" sz="1500">
                <a:latin typeface="Arial" panose="020B0604020202020204" pitchFamily="34" charset="0"/>
              </a:rPr>
              <a:t>para realizar a </a:t>
            </a:r>
            <a:r>
              <a:rPr lang="pt-BR" altLang="pt-BR" sz="1500" b="1">
                <a:latin typeface="Arial" panose="020B0604020202020204" pitchFamily="34" charset="0"/>
              </a:rPr>
              <a:t>conferencia</a:t>
            </a:r>
          </a:p>
          <a:p>
            <a:r>
              <a:rPr lang="pt-BR" altLang="pt-BR" sz="1500" b="1">
                <a:latin typeface="Arial" panose="020B0604020202020204" pitchFamily="34" charset="0"/>
              </a:rPr>
              <a:t>da vazão</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5846"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5847" name="Text Box 7"/>
          <p:cNvSpPr txBox="1">
            <a:spLocks noChangeArrowheads="1"/>
          </p:cNvSpPr>
          <p:nvPr/>
        </p:nvSpPr>
        <p:spPr bwMode="auto">
          <a:xfrm>
            <a:off x="1474788" y="665163"/>
            <a:ext cx="6183312"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3810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 </a:t>
            </a:r>
            <a:endParaRPr lang="pt-BR" altLang="pt-BR" sz="1500" b="1">
              <a:latin typeface="Arial" panose="020B0604020202020204" pitchFamily="34" charset="0"/>
            </a:endParaRPr>
          </a:p>
          <a:p>
            <a:r>
              <a:rPr lang="pt-BR" altLang="pt-BR" sz="1500">
                <a:latin typeface="Arial" panose="020B0604020202020204" pitchFamily="34" charset="0"/>
              </a:rPr>
              <a:t>Deve ser estruturado e cada estado, uma equipe com atribuições de realizar contagem de gotas</a:t>
            </a:r>
          </a:p>
          <a:p>
            <a:endParaRPr lang="pt-BR" altLang="pt-BR" sz="1500">
              <a:latin typeface="Arial" panose="020B0604020202020204" pitchFamily="34" charset="0"/>
            </a:endParaRPr>
          </a:p>
          <a:p>
            <a:r>
              <a:rPr lang="pt-BR" altLang="pt-BR" sz="1500">
                <a:latin typeface="Arial" panose="020B0604020202020204" pitchFamily="34" charset="0"/>
              </a:rPr>
              <a:t>As medições devem ter realizadas trimestralmente, fazendo-se os ajustes caso necessários</a:t>
            </a:r>
          </a:p>
          <a:p>
            <a:endParaRPr lang="pt-BR" altLang="pt-BR" sz="1500" b="1">
              <a:latin typeface="Arial" panose="020B0604020202020204" pitchFamily="34" charset="0"/>
            </a:endParaRPr>
          </a:p>
        </p:txBody>
      </p:sp>
      <p:sp>
        <p:nvSpPr>
          <p:cNvPr id="33800"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pic>
        <p:nvPicPr>
          <p:cNvPr id="3584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6050" y="2571750"/>
            <a:ext cx="3890963"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6870"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6871" name="Text Box 7"/>
          <p:cNvSpPr txBox="1">
            <a:spLocks noChangeArrowheads="1"/>
          </p:cNvSpPr>
          <p:nvPr/>
        </p:nvSpPr>
        <p:spPr bwMode="auto">
          <a:xfrm>
            <a:off x="1303338" y="803275"/>
            <a:ext cx="2357437" cy="401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3810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Fotos: problemas operacionais</a:t>
            </a:r>
          </a:p>
          <a:p>
            <a:endParaRPr lang="pt-BR" altLang="pt-BR" sz="1500">
              <a:latin typeface="Arial" panose="020B0604020202020204" pitchFamily="34" charset="0"/>
            </a:endParaRPr>
          </a:p>
          <a:p>
            <a:r>
              <a:rPr lang="pt-BR" altLang="pt-BR" sz="1500">
                <a:latin typeface="Arial" panose="020B0604020202020204" pitchFamily="34" charset="0"/>
              </a:rPr>
              <a:t>PNCD não indica uso de termonebulização para controle de epidemia de dengue</a:t>
            </a:r>
          </a:p>
          <a:p>
            <a:endParaRPr lang="pt-BR" altLang="pt-BR" sz="1500">
              <a:latin typeface="Arial" panose="020B0604020202020204" pitchFamily="34" charset="0"/>
            </a:endParaRPr>
          </a:p>
          <a:p>
            <a:r>
              <a:rPr lang="pt-BR" altLang="pt-BR" sz="1500">
                <a:latin typeface="Arial" panose="020B0604020202020204" pitchFamily="34" charset="0"/>
              </a:rPr>
              <a:t>Equipamento: 	</a:t>
            </a:r>
          </a:p>
          <a:p>
            <a:r>
              <a:rPr lang="pt-BR" altLang="pt-BR" sz="1500">
                <a:latin typeface="Arial" panose="020B0604020202020204" pitchFamily="34" charset="0"/>
              </a:rPr>
              <a:t>	perigoso;</a:t>
            </a:r>
          </a:p>
          <a:p>
            <a:r>
              <a:rPr lang="pt-BR" altLang="pt-BR" sz="1500">
                <a:latin typeface="Arial" panose="020B0604020202020204" pitchFamily="34" charset="0"/>
              </a:rPr>
              <a:t>	grande consumo de solvente;</a:t>
            </a:r>
          </a:p>
          <a:p>
            <a:r>
              <a:rPr lang="pt-BR" altLang="pt-BR" sz="1500" b="1">
                <a:latin typeface="Arial" panose="020B0604020202020204" pitchFamily="34" charset="0"/>
              </a:rPr>
              <a:t>	</a:t>
            </a:r>
            <a:r>
              <a:rPr lang="pt-BR" altLang="pt-BR" sz="1500">
                <a:latin typeface="Arial" panose="020B0604020202020204" pitchFamily="34" charset="0"/>
              </a:rPr>
              <a:t>fumaça em ambiente urbano;</a:t>
            </a:r>
            <a:endParaRPr lang="pt-BR" altLang="pt-BR" sz="1500" b="1">
              <a:latin typeface="Arial" panose="020B0604020202020204" pitchFamily="34" charset="0"/>
            </a:endParaRPr>
          </a:p>
          <a:p>
            <a:endParaRPr lang="pt-BR" altLang="pt-BR" sz="1500" b="1">
              <a:latin typeface="Arial" panose="020B0604020202020204" pitchFamily="34" charset="0"/>
            </a:endParaRPr>
          </a:p>
        </p:txBody>
      </p:sp>
      <p:sp>
        <p:nvSpPr>
          <p:cNvPr id="34824"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pic>
        <p:nvPicPr>
          <p:cNvPr id="3687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3038" y="803275"/>
            <a:ext cx="2273300"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3225" y="2249488"/>
            <a:ext cx="2327275"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4750" y="3322638"/>
            <a:ext cx="224472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6" name="Picture 1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57875" y="3643313"/>
            <a:ext cx="1431925"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7894"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5847"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pic>
        <p:nvPicPr>
          <p:cNvPr id="3789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313" y="1660525"/>
            <a:ext cx="3476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1663" y="2517775"/>
            <a:ext cx="32099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898" name="Conector de seta reta 10"/>
          <p:cNvCxnSpPr>
            <a:cxnSpLocks noChangeShapeType="1"/>
          </p:cNvCxnSpPr>
          <p:nvPr/>
        </p:nvCxnSpPr>
        <p:spPr bwMode="auto">
          <a:xfrm rot="5400000" flipH="1" flipV="1">
            <a:off x="955675" y="2384426"/>
            <a:ext cx="2251075" cy="482600"/>
          </a:xfrm>
          <a:prstGeom prst="straightConnector1">
            <a:avLst/>
          </a:prstGeom>
          <a:noFill/>
          <a:ln w="22225"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37899"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4225" y="857250"/>
            <a:ext cx="61118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8918"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8919" name="Text Box 7"/>
          <p:cNvSpPr txBox="1">
            <a:spLocks noChangeArrowheads="1"/>
          </p:cNvSpPr>
          <p:nvPr/>
        </p:nvSpPr>
        <p:spPr bwMode="auto">
          <a:xfrm>
            <a:off x="1474788" y="665163"/>
            <a:ext cx="635476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381000">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b="1">
                <a:latin typeface="Arial" panose="020B0604020202020204" pitchFamily="34" charset="0"/>
              </a:rPr>
              <a:t>Estrutura física</a:t>
            </a:r>
            <a:endParaRPr lang="pt-BR" altLang="pt-BR" sz="1500">
              <a:latin typeface="Arial" panose="020B0604020202020204" pitchFamily="34" charset="0"/>
            </a:endParaRPr>
          </a:p>
          <a:p>
            <a:endParaRPr lang="pt-BR" altLang="pt-BR" sz="1500">
              <a:latin typeface="Arial" panose="020B0604020202020204" pitchFamily="34" charset="0"/>
            </a:endParaRPr>
          </a:p>
          <a:p>
            <a:r>
              <a:rPr lang="pt-BR" altLang="pt-BR" sz="1500">
                <a:latin typeface="Arial" panose="020B0604020202020204" pitchFamily="34" charset="0"/>
              </a:rPr>
              <a:t>As autoridades de saúde no âmbito do Estado ou municípios devem estar conscientizadas da necessidade de se estruturar e manter uma capacidade adequada para a realização das ações preconizadas em caso de emergência</a:t>
            </a:r>
          </a:p>
          <a:p>
            <a:endParaRPr lang="pt-BR" altLang="pt-BR" sz="1500">
              <a:latin typeface="Arial" panose="020B0604020202020204" pitchFamily="34" charset="0"/>
            </a:endParaRPr>
          </a:p>
          <a:p>
            <a:r>
              <a:rPr lang="pt-BR" altLang="pt-BR" sz="1500">
                <a:latin typeface="Arial" panose="020B0604020202020204" pitchFamily="34" charset="0"/>
              </a:rPr>
              <a:t>Cada Central de UBV deveria contar com as seguintes facilidades:</a:t>
            </a:r>
          </a:p>
          <a:p>
            <a:endParaRPr lang="pt-BR" altLang="pt-BR" sz="1500">
              <a:latin typeface="Arial" panose="020B0604020202020204" pitchFamily="34" charset="0"/>
            </a:endParaRPr>
          </a:p>
          <a:p>
            <a:pPr>
              <a:buFontTx/>
              <a:buChar char="•"/>
            </a:pPr>
            <a:r>
              <a:rPr lang="pt-BR" altLang="pt-BR" sz="1500">
                <a:latin typeface="Arial" panose="020B0604020202020204" pitchFamily="34" charset="0"/>
              </a:rPr>
              <a:t>Oficina mecânica para pequenos reparos;</a:t>
            </a:r>
          </a:p>
          <a:p>
            <a:pPr>
              <a:buFontTx/>
              <a:buChar char="•"/>
            </a:pPr>
            <a:r>
              <a:rPr lang="pt-BR" altLang="pt-BR" sz="1500">
                <a:latin typeface="Arial" panose="020B0604020202020204" pitchFamily="34" charset="0"/>
              </a:rPr>
              <a:t>Alojamento para pessoal em local adequado</a:t>
            </a:r>
          </a:p>
          <a:p>
            <a:pPr>
              <a:buFontTx/>
              <a:buChar char="•"/>
            </a:pPr>
            <a:r>
              <a:rPr lang="pt-BR" altLang="pt-BR" sz="1500">
                <a:latin typeface="Arial" panose="020B0604020202020204" pitchFamily="34" charset="0"/>
              </a:rPr>
              <a:t>Estação de recolhimento de efluentes</a:t>
            </a:r>
          </a:p>
          <a:p>
            <a:pPr>
              <a:buFontTx/>
              <a:buChar char="•"/>
            </a:pPr>
            <a:r>
              <a:rPr lang="pt-BR" altLang="pt-BR" sz="1500">
                <a:latin typeface="Arial" panose="020B0604020202020204" pitchFamily="34" charset="0"/>
              </a:rPr>
              <a:t>Depósito de insumos (inseticidas, solventes e embalagens vazias)</a:t>
            </a:r>
          </a:p>
          <a:p>
            <a:pPr>
              <a:buFontTx/>
              <a:buChar char="•"/>
            </a:pPr>
            <a:r>
              <a:rPr lang="pt-BR" altLang="pt-BR" sz="1500">
                <a:latin typeface="Arial" panose="020B0604020202020204" pitchFamily="34" charset="0"/>
              </a:rPr>
              <a:t>Área de lavagem de carros e equipamentos</a:t>
            </a:r>
          </a:p>
          <a:p>
            <a:pPr>
              <a:buFontTx/>
              <a:buChar char="•"/>
            </a:pPr>
            <a:r>
              <a:rPr lang="pt-BR" altLang="pt-BR" sz="1500">
                <a:latin typeface="Arial" panose="020B0604020202020204" pitchFamily="34" charset="0"/>
              </a:rPr>
              <a:t>Lavanderia para lavagem das vestimentas dos operadores</a:t>
            </a:r>
          </a:p>
          <a:p>
            <a:pPr>
              <a:buFontTx/>
              <a:buChar char="•"/>
            </a:pPr>
            <a:r>
              <a:rPr lang="pt-BR" altLang="pt-BR" sz="1500">
                <a:latin typeface="Arial" panose="020B0604020202020204" pitchFamily="34" charset="0"/>
              </a:rPr>
              <a:t>Área destinada a abastecimento</a:t>
            </a:r>
          </a:p>
          <a:p>
            <a:endParaRPr lang="pt-BR" altLang="pt-BR" sz="1500">
              <a:latin typeface="Arial" panose="020B0604020202020204" pitchFamily="34" charset="0"/>
            </a:endParaRPr>
          </a:p>
          <a:p>
            <a:endParaRPr lang="pt-BR" altLang="pt-BR" sz="1500">
              <a:latin typeface="Arial" panose="020B0604020202020204" pitchFamily="34" charset="0"/>
            </a:endParaRPr>
          </a:p>
        </p:txBody>
      </p:sp>
      <p:sp>
        <p:nvSpPr>
          <p:cNvPr id="36872"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9942"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39943" name="Text Box 7"/>
          <p:cNvSpPr txBox="1">
            <a:spLocks noChangeArrowheads="1"/>
          </p:cNvSpPr>
          <p:nvPr/>
        </p:nvSpPr>
        <p:spPr bwMode="auto">
          <a:xfrm>
            <a:off x="1474788" y="665163"/>
            <a:ext cx="63547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 </a:t>
            </a:r>
          </a:p>
          <a:p>
            <a:endParaRPr lang="pt-BR" altLang="pt-BR" sz="1500">
              <a:latin typeface="Arial" panose="020B0604020202020204" pitchFamily="34" charset="0"/>
            </a:endParaRPr>
          </a:p>
          <a:p>
            <a:endParaRPr lang="pt-BR" altLang="pt-BR" sz="1500">
              <a:latin typeface="Arial" panose="020B0604020202020204" pitchFamily="34" charset="0"/>
            </a:endParaRPr>
          </a:p>
          <a:p>
            <a:endParaRPr lang="pt-BR" altLang="pt-BR" sz="1500">
              <a:latin typeface="Arial" panose="020B0604020202020204" pitchFamily="34" charset="0"/>
            </a:endParaRPr>
          </a:p>
        </p:txBody>
      </p:sp>
      <p:sp>
        <p:nvSpPr>
          <p:cNvPr id="37896"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pic>
        <p:nvPicPr>
          <p:cNvPr id="3994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338" y="908050"/>
            <a:ext cx="21431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6813" y="735013"/>
            <a:ext cx="2168525"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0100" y="1762125"/>
            <a:ext cx="212090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8" name="Text Box 15"/>
          <p:cNvSpPr txBox="1">
            <a:spLocks noChangeArrowheads="1"/>
          </p:cNvSpPr>
          <p:nvPr/>
        </p:nvSpPr>
        <p:spPr bwMode="auto">
          <a:xfrm>
            <a:off x="1589088" y="4122738"/>
            <a:ext cx="38766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Edição de </a:t>
            </a:r>
            <a:r>
              <a:rPr lang="pt-BR" altLang="pt-BR" sz="1500" b="1">
                <a:latin typeface="Arial" panose="020B0604020202020204" pitchFamily="34" charset="0"/>
              </a:rPr>
              <a:t>manual com diretrizes</a:t>
            </a:r>
            <a:r>
              <a:rPr lang="pt-BR" altLang="pt-BR" sz="1500">
                <a:latin typeface="Arial" panose="020B0604020202020204" pitchFamily="34" charset="0"/>
              </a:rPr>
              <a:t> para </a:t>
            </a:r>
          </a:p>
          <a:p>
            <a:r>
              <a:rPr lang="pt-BR" altLang="pt-BR" sz="1500">
                <a:latin typeface="Arial" panose="020B0604020202020204" pitchFamily="34" charset="0"/>
              </a:rPr>
              <a:t>construção de depósitos e centrais de UBV</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4"/>
          <p:cNvSpPr txBox="1">
            <a:spLocks noChangeArrowheads="1"/>
          </p:cNvSpPr>
          <p:nvPr/>
        </p:nvSpPr>
        <p:spPr bwMode="auto">
          <a:xfrm>
            <a:off x="1449821" y="228600"/>
            <a:ext cx="6279283" cy="461665"/>
          </a:xfrm>
          <a:prstGeom prst="rect">
            <a:avLst/>
          </a:prstGeom>
          <a:noFill/>
          <a:ln>
            <a:noFill/>
          </a:ln>
          <a:effectLst>
            <a:reflection blurRad="6350" stA="52000" endA="300" endPos="35000" dir="5400000" sy="-100000" algn="bl" rotWithShape="0"/>
          </a:effectLst>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r>
              <a:rPr lang="pt-BR" altLang="pt-BR" sz="2400" b="1" dirty="0" smtClean="0">
                <a:effectLst>
                  <a:glow rad="101600">
                    <a:schemeClr val="accent1">
                      <a:satMod val="175000"/>
                      <a:alpha val="40000"/>
                    </a:schemeClr>
                  </a:glow>
                  <a:outerShdw blurRad="38100" dist="38100" dir="2700000" algn="tl">
                    <a:srgbClr val="000000">
                      <a:alpha val="43137"/>
                    </a:srgbClr>
                  </a:outerShdw>
                  <a:reflection blurRad="6350" stA="55000" endA="300" endPos="45500" dir="5400000" sy="-100000" algn="bl" rotWithShape="0"/>
                </a:effectLst>
              </a:rPr>
              <a:t>Tratamento a Ultra baixo Volume - UBV</a:t>
            </a:r>
          </a:p>
        </p:txBody>
      </p:sp>
      <p:sp>
        <p:nvSpPr>
          <p:cNvPr id="7171" name="Text Box 4"/>
          <p:cNvSpPr txBox="1">
            <a:spLocks noChangeArrowheads="1"/>
          </p:cNvSpPr>
          <p:nvPr/>
        </p:nvSpPr>
        <p:spPr bwMode="auto">
          <a:xfrm>
            <a:off x="4427538" y="987425"/>
            <a:ext cx="4589462" cy="3540125"/>
          </a:xfrm>
          <a:prstGeom prst="rect">
            <a:avLst/>
          </a:prstGeom>
          <a:noFill/>
          <a:ln>
            <a:noFill/>
          </a:ln>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just" eaLnBrk="1" hangingPunct="1">
              <a:defRPr/>
            </a:pPr>
            <a:r>
              <a:rPr lang="pt-BR" altLang="pt-BR" sz="1600" b="1" dirty="0" smtClean="0">
                <a:effectLst>
                  <a:outerShdw blurRad="38100" dist="38100" dir="2700000" algn="tl">
                    <a:srgbClr val="000000">
                      <a:alpha val="43137"/>
                    </a:srgbClr>
                  </a:outerShdw>
                </a:effectLst>
              </a:rPr>
              <a:t>Cuidados especiais devem ser observados para obter-se êxito na aplicação de inseticida a Ultra baixo Volume. Para isso, recomenda-se que a pulverização com equipamento pesado seja sempre feita na parte da manhã, bem cedo, ou ao anoitecer, uma vez que nesses períodos do dia normalmente não existem correntes de ar significativas, que pode­riam influenciar a eficácia da aplicação, além de facilitar a operacionalidade do conjunto UBV devido à menor intensidade do tráfego urbano de veículos nesses horários.</a:t>
            </a:r>
          </a:p>
          <a:p>
            <a:pPr algn="just" eaLnBrk="1" hangingPunct="1">
              <a:defRPr/>
            </a:pPr>
            <a:endParaRPr lang="pt-BR" altLang="pt-BR" sz="1600" b="1" dirty="0" smtClean="0">
              <a:effectLst>
                <a:outerShdw blurRad="38100" dist="38100" dir="2700000" algn="tl">
                  <a:srgbClr val="000000">
                    <a:alpha val="43137"/>
                  </a:srgbClr>
                </a:outerShdw>
              </a:effectLst>
            </a:endParaRPr>
          </a:p>
        </p:txBody>
      </p:sp>
      <p:grpSp>
        <p:nvGrpSpPr>
          <p:cNvPr id="40964" name="Grupo 3"/>
          <p:cNvGrpSpPr>
            <a:grpSpLocks/>
          </p:cNvGrpSpPr>
          <p:nvPr/>
        </p:nvGrpSpPr>
        <p:grpSpPr bwMode="auto">
          <a:xfrm>
            <a:off x="34925" y="33338"/>
            <a:ext cx="1512888" cy="600075"/>
            <a:chOff x="107504" y="33468"/>
            <a:chExt cx="2592288" cy="873742"/>
          </a:xfrm>
        </p:grpSpPr>
        <p:sp>
          <p:nvSpPr>
            <p:cNvPr id="5" name="Retângulo de cantos arredondados 4"/>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6" name="Retângulo de cantos arredondados 5"/>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pic>
        <p:nvPicPr>
          <p:cNvPr id="9" name="Picture 4" descr="DSC01220"/>
          <p:cNvPicPr>
            <a:picLocks noChangeAspect="1" noChangeArrowheads="1"/>
          </p:cNvPicPr>
          <p:nvPr/>
        </p:nvPicPr>
        <p:blipFill>
          <a:blip r:embed="rId2" cstate="print">
            <a:extLst/>
          </a:blip>
          <a:srcRect/>
          <a:stretch>
            <a:fillRect/>
          </a:stretch>
        </p:blipFill>
        <p:spPr bwMode="auto">
          <a:xfrm>
            <a:off x="611311" y="1275606"/>
            <a:ext cx="4104705" cy="2736304"/>
          </a:xfrm>
          <a:prstGeom prst="rect">
            <a:avLst/>
          </a:prstGeom>
          <a:noFill/>
          <a:ln>
            <a:noFill/>
          </a:ln>
          <a:effectLst>
            <a:outerShdw blurRad="225425" dist="50800" dir="5220000" algn="ctr">
              <a:srgbClr val="000000">
                <a:alpha val="33000"/>
              </a:srgbClr>
            </a:outerShdw>
            <a:reflection blurRad="6350" stA="52000" endA="300" endPos="350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5"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anim calcmode="lin" valueType="num">
                                      <p:cBhvr>
                                        <p:cTn id="14" dur="2000" fill="hold"/>
                                        <p:tgtEl>
                                          <p:spTgt spid="9"/>
                                        </p:tgtEl>
                                        <p:attrNameLst>
                                          <p:attrName>ppt_w</p:attrName>
                                        </p:attrNameLst>
                                      </p:cBhvr>
                                      <p:tavLst>
                                        <p:tav tm="0" fmla="#ppt_w*sin(2.5*pi*$)">
                                          <p:val>
                                            <p:fltVal val="0"/>
                                          </p:val>
                                        </p:tav>
                                        <p:tav tm="100000">
                                          <p:val>
                                            <p:fltVal val="1"/>
                                          </p:val>
                                        </p:tav>
                                      </p:tavLst>
                                    </p:anim>
                                    <p:anim calcmode="lin" valueType="num">
                                      <p:cBhvr>
                                        <p:cTn id="15" dur="2000" fill="hold"/>
                                        <p:tgtEl>
                                          <p:spTgt spid="9"/>
                                        </p:tgtEl>
                                        <p:attrNameLst>
                                          <p:attrName>ppt_h</p:attrName>
                                        </p:attrNameLst>
                                      </p:cBhvr>
                                      <p:tavLst>
                                        <p:tav tm="0">
                                          <p:val>
                                            <p:strVal val="#ppt_h"/>
                                          </p:val>
                                        </p:tav>
                                        <p:tav tm="100000">
                                          <p:val>
                                            <p:strVal val="#ppt_h"/>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171"/>
                                        </p:tgtEl>
                                        <p:attrNameLst>
                                          <p:attrName>style.visibility</p:attrName>
                                        </p:attrNameLst>
                                      </p:cBhvr>
                                      <p:to>
                                        <p:strVal val="visible"/>
                                      </p:to>
                                    </p:set>
                                    <p:animEffect transition="in" filter="fade">
                                      <p:cBhvr>
                                        <p:cTn id="18" dur="1000"/>
                                        <p:tgtEl>
                                          <p:spTgt spid="7171"/>
                                        </p:tgtEl>
                                      </p:cBhvr>
                                    </p:animEffect>
                                    <p:anim calcmode="lin" valueType="num">
                                      <p:cBhvr>
                                        <p:cTn id="19" dur="1000" fill="hold"/>
                                        <p:tgtEl>
                                          <p:spTgt spid="7171"/>
                                        </p:tgtEl>
                                        <p:attrNameLst>
                                          <p:attrName>ppt_x</p:attrName>
                                        </p:attrNameLst>
                                      </p:cBhvr>
                                      <p:tavLst>
                                        <p:tav tm="0">
                                          <p:val>
                                            <p:strVal val="#ppt_x"/>
                                          </p:val>
                                        </p:tav>
                                        <p:tav tm="100000">
                                          <p:val>
                                            <p:strVal val="#ppt_x"/>
                                          </p:val>
                                        </p:tav>
                                      </p:tavLst>
                                    </p:anim>
                                    <p:anim calcmode="lin" valueType="num">
                                      <p:cBhvr>
                                        <p:cTn id="20" dur="1000" fill="hold"/>
                                        <p:tgtEl>
                                          <p:spTgt spid="71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p:cNvSpPr txBox="1">
            <a:spLocks noChangeArrowheads="1"/>
          </p:cNvSpPr>
          <p:nvPr/>
        </p:nvSpPr>
        <p:spPr bwMode="auto">
          <a:xfrm>
            <a:off x="1449821" y="228600"/>
            <a:ext cx="6279283" cy="461665"/>
          </a:xfrm>
          <a:prstGeom prst="rect">
            <a:avLst/>
          </a:prstGeom>
          <a:noFill/>
          <a:ln>
            <a:noFill/>
          </a:ln>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r>
              <a:rPr lang="pt-BR" altLang="pt-BR" sz="2400" b="1" dirty="0" smtClean="0">
                <a:effectLst>
                  <a:glow rad="101600">
                    <a:schemeClr val="accent1">
                      <a:satMod val="175000"/>
                      <a:alpha val="40000"/>
                    </a:schemeClr>
                  </a:glow>
                  <a:reflection blurRad="6350" stA="55000" endA="300" endPos="45500" dir="5400000" sy="-100000" algn="bl" rotWithShape="0"/>
                </a:effectLst>
              </a:rPr>
              <a:t>Tratamento a Ultra baixo Volume - UBV</a:t>
            </a:r>
          </a:p>
        </p:txBody>
      </p:sp>
      <p:sp>
        <p:nvSpPr>
          <p:cNvPr id="2" name="Retângulo 1"/>
          <p:cNvSpPr/>
          <p:nvPr/>
        </p:nvSpPr>
        <p:spPr>
          <a:xfrm>
            <a:off x="34925" y="844550"/>
            <a:ext cx="4645025" cy="3786188"/>
          </a:xfrm>
          <a:prstGeom prst="rect">
            <a:avLst/>
          </a:prstGeom>
        </p:spPr>
        <p:txBody>
          <a:bodyPr>
            <a:spAutoFit/>
          </a:bodyPr>
          <a:lstStyle/>
          <a:p>
            <a:pPr algn="just" eaLnBrk="1" hangingPunct="1">
              <a:defRPr/>
            </a:pPr>
            <a:r>
              <a:rPr lang="pt-BR" altLang="pt-BR" sz="1600" b="1" dirty="0">
                <a:effectLst>
                  <a:outerShdw blurRad="38100" dist="38100" dir="2700000" algn="tl">
                    <a:srgbClr val="000000">
                      <a:alpha val="43137"/>
                    </a:srgbClr>
                  </a:outerShdw>
                </a:effectLst>
              </a:rPr>
              <a:t>O método não deverá ser empregado quando a velocidade do vento for superior a 6 km/hora para que as partículas aspergidas não sejam transportadas para fora da área objeto de tratamento.</a:t>
            </a:r>
          </a:p>
          <a:p>
            <a:pPr algn="just" eaLnBrk="1" hangingPunct="1">
              <a:defRPr/>
            </a:pPr>
            <a:r>
              <a:rPr lang="pt-BR" altLang="pt-BR" sz="1600" b="1" dirty="0">
                <a:effectLst>
                  <a:outerShdw blurRad="38100" dist="38100" dir="2700000" algn="tl">
                    <a:srgbClr val="000000">
                      <a:alpha val="43137"/>
                    </a:srgbClr>
                  </a:outerShdw>
                </a:effectLst>
              </a:rPr>
              <a:t>Quando a máquina pulverizadora for do tipo montada sobre veículo, a velocidade deste, nunca deve ultrapassar 10 km/hora durante o processo de aplicação. Neste caso, a boquilha do pulverizador deve ser direcionada para as casas, obedecendo a um ângulo de inclinação de aproximadamente 45 graus, com vazão regulada de acordo com o inseticida utilizado e velocidade do veículo.</a:t>
            </a:r>
          </a:p>
        </p:txBody>
      </p:sp>
      <p:pic>
        <p:nvPicPr>
          <p:cNvPr id="5" name="Picture 4" descr="DSC01225"/>
          <p:cNvPicPr>
            <a:picLocks noChangeAspect="1" noChangeArrowheads="1"/>
          </p:cNvPicPr>
          <p:nvPr/>
        </p:nvPicPr>
        <p:blipFill>
          <a:blip r:embed="rId2" cstate="print">
            <a:extLst/>
          </a:blip>
          <a:srcRect/>
          <a:stretch>
            <a:fillRect/>
          </a:stretch>
        </p:blipFill>
        <p:spPr bwMode="auto">
          <a:xfrm>
            <a:off x="4694269" y="1347614"/>
            <a:ext cx="4342227" cy="2736304"/>
          </a:xfrm>
          <a:prstGeom prst="rect">
            <a:avLst/>
          </a:prstGeom>
          <a:ln>
            <a:noFill/>
          </a:ln>
          <a:effectLst>
            <a:outerShdw blurRad="57785" dist="33020" dir="3180000" algn="ctr">
              <a:srgbClr val="000000">
                <a:alpha val="30000"/>
              </a:srgbClr>
            </a:outerShdw>
            <a:reflection blurRad="6350" stA="52000" endA="300" endPos="35000" dir="5400000" sy="-100000" algn="bl" rotWithShape="0"/>
            <a:softEdge rad="112500"/>
          </a:effectLst>
          <a:scene3d>
            <a:camera prst="orthographicFront">
              <a:rot lat="0" lon="0" rev="0"/>
            </a:camera>
            <a:lightRig rig="brightRoom" dir="t">
              <a:rot lat="0" lon="0" rev="600000"/>
            </a:lightRig>
          </a:scene3d>
          <a:sp3d prstMaterial="metal">
            <a:bevelT w="38100" h="57150" prst="angle"/>
          </a:sp3d>
          <a:extLst/>
        </p:spPr>
      </p:pic>
      <p:grpSp>
        <p:nvGrpSpPr>
          <p:cNvPr id="41989" name="Grupo 5"/>
          <p:cNvGrpSpPr>
            <a:grpSpLocks/>
          </p:cNvGrpSpPr>
          <p:nvPr/>
        </p:nvGrpSpPr>
        <p:grpSpPr bwMode="auto">
          <a:xfrm>
            <a:off x="34925" y="33338"/>
            <a:ext cx="1512888" cy="600075"/>
            <a:chOff x="107504" y="33468"/>
            <a:chExt cx="2592288" cy="873742"/>
          </a:xfrm>
        </p:grpSpPr>
        <p:sp>
          <p:nvSpPr>
            <p:cNvPr id="7" name="Retângulo de cantos arredondados 6"/>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9" name="Retângulo de cantos arredondados 8"/>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2"/>
          <p:cNvSpPr>
            <a:spLocks noGrp="1"/>
          </p:cNvSpPr>
          <p:nvPr>
            <p:ph type="title"/>
          </p:nvPr>
        </p:nvSpPr>
        <p:spPr>
          <a:xfrm>
            <a:off x="-107950" y="771525"/>
            <a:ext cx="5400675" cy="360363"/>
          </a:xfrm>
        </p:spPr>
        <p:txBody>
          <a:bodyPr/>
          <a:lstStyle/>
          <a:p>
            <a:pPr algn="ctr">
              <a:defRPr/>
            </a:pPr>
            <a:r>
              <a:rPr lang="pt-BR" sz="2800" dirty="0" smtClean="0">
                <a:solidFill>
                  <a:srgbClr val="FFFF00"/>
                </a:solidFill>
                <a:latin typeface="Times New Roman" pitchFamily="18" charset="0"/>
                <a:cs typeface="Times New Roman" pitchFamily="18" charset="0"/>
              </a:rPr>
              <a:t> </a:t>
            </a:r>
            <a:r>
              <a:rPr lang="pt-BR" sz="1800" dirty="0" smtClean="0">
                <a:solidFill>
                  <a:srgbClr val="FFFF00"/>
                </a:solidFill>
                <a:latin typeface="Arial Black" pitchFamily="34" charset="0"/>
                <a:cs typeface="Times New Roman" pitchFamily="18" charset="0"/>
              </a:rPr>
              <a:t>EQUIPAMENTO LECO MODELO HD 1.600:</a:t>
            </a:r>
            <a:endParaRPr lang="pt-BR" sz="2800" dirty="0" smtClean="0">
              <a:solidFill>
                <a:srgbClr val="FFFF00"/>
              </a:solidFill>
              <a:latin typeface="Arial Black" pitchFamily="34" charset="0"/>
              <a:cs typeface="Times New Roman" pitchFamily="18" charset="0"/>
            </a:endParaRPr>
          </a:p>
        </p:txBody>
      </p:sp>
      <p:sp>
        <p:nvSpPr>
          <p:cNvPr id="14" name="Espaço Reservado para Conteúdo 13"/>
          <p:cNvSpPr>
            <a:spLocks noGrp="1"/>
          </p:cNvSpPr>
          <p:nvPr>
            <p:ph idx="1"/>
          </p:nvPr>
        </p:nvSpPr>
        <p:spPr>
          <a:xfrm>
            <a:off x="-541338" y="1131888"/>
            <a:ext cx="5724526" cy="4032250"/>
          </a:xfrm>
        </p:spPr>
        <p:txBody>
          <a:bodyPr/>
          <a:lstStyle/>
          <a:p>
            <a:pPr marL="514350" indent="-514350" algn="just">
              <a:buClr>
                <a:srgbClr val="C00000"/>
              </a:buClr>
              <a:buSzPct val="97000"/>
              <a:buFont typeface="Wingdings" panose="05000000000000000000" pitchFamily="2" charset="2"/>
              <a:buNone/>
              <a:defRPr/>
            </a:pPr>
            <a:r>
              <a:rPr lang="pt-BR" sz="1800" b="1" dirty="0" smtClean="0"/>
              <a:t>       </a:t>
            </a:r>
            <a:r>
              <a:rPr lang="pt-BR" sz="1400" dirty="0" smtClean="0">
                <a:latin typeface="Arial Black" pitchFamily="34" charset="0"/>
              </a:rPr>
              <a:t> </a:t>
            </a:r>
            <a:r>
              <a:rPr lang="pt-BR" sz="1600" dirty="0">
                <a:latin typeface="Arial Black" pitchFamily="34" charset="0"/>
              </a:rPr>
              <a:t>E</a:t>
            </a:r>
            <a:r>
              <a:rPr lang="pt-BR" sz="1600" dirty="0" smtClean="0">
                <a:latin typeface="Arial Black" pitchFamily="34" charset="0"/>
              </a:rPr>
              <a:t>ste equipamento é utilizado em U.B.V. e opera montado sobre a carroceria de um veículo e é composto de um motor que aciona um compressor (turbina), produzindo uma determinada ventilação dentro da boquinha do ar (canhão), formando assim um turbilhão deste mesmo ar produzido. O inseticida que está sendo bombeado chega até o canhão no estado líquido, e quando entra em contato com o ar, que está sendo aspergido pelo canhão, se fraciona, passando  assim, do estado líquido para o estado névoa. Esta máquina trabalha com uma vazão   de 210 ml/min e uma   pressão correspondente a 3,5 </a:t>
            </a:r>
            <a:r>
              <a:rPr lang="pt-BR" sz="1600" dirty="0" err="1" smtClean="0">
                <a:latin typeface="Arial Black" pitchFamily="34" charset="0"/>
              </a:rPr>
              <a:t>lbs</a:t>
            </a:r>
            <a:r>
              <a:rPr lang="pt-BR" sz="1600" dirty="0" smtClean="0">
                <a:latin typeface="Arial Black" pitchFamily="34" charset="0"/>
              </a:rPr>
              <a:t>/</a:t>
            </a:r>
            <a:r>
              <a:rPr lang="pt-BR" sz="1600" dirty="0" err="1" smtClean="0">
                <a:latin typeface="Arial Black" pitchFamily="34" charset="0"/>
              </a:rPr>
              <a:t>polª</a:t>
            </a:r>
            <a:r>
              <a:rPr lang="pt-BR" sz="1600" dirty="0" smtClean="0">
                <a:latin typeface="Arial Black" pitchFamily="34" charset="0"/>
              </a:rPr>
              <a:t>.</a:t>
            </a:r>
          </a:p>
          <a:p>
            <a:pPr>
              <a:buFont typeface="Wingdings 2" pitchFamily="18" charset="2"/>
              <a:buNone/>
              <a:defRPr/>
            </a:pPr>
            <a:endParaRPr lang="pt-BR" sz="2000" dirty="0"/>
          </a:p>
        </p:txBody>
      </p:sp>
      <p:grpSp>
        <p:nvGrpSpPr>
          <p:cNvPr id="43012" name="Grupo 5"/>
          <p:cNvGrpSpPr>
            <a:grpSpLocks/>
          </p:cNvGrpSpPr>
          <p:nvPr/>
        </p:nvGrpSpPr>
        <p:grpSpPr bwMode="auto">
          <a:xfrm>
            <a:off x="34925" y="33338"/>
            <a:ext cx="1512888" cy="600075"/>
            <a:chOff x="107504" y="33468"/>
            <a:chExt cx="2592288" cy="873742"/>
          </a:xfrm>
        </p:grpSpPr>
        <p:sp>
          <p:nvSpPr>
            <p:cNvPr id="5" name="Retângulo de cantos arredondados 4"/>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6" name="Retângulo de cantos arredondados 5"/>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8" name="Text Box 4"/>
          <p:cNvSpPr txBox="1">
            <a:spLocks noChangeArrowheads="1"/>
          </p:cNvSpPr>
          <p:nvPr/>
        </p:nvSpPr>
        <p:spPr bwMode="auto">
          <a:xfrm>
            <a:off x="1449821" y="228600"/>
            <a:ext cx="6279283" cy="461665"/>
          </a:xfrm>
          <a:prstGeom prst="rect">
            <a:avLst/>
          </a:prstGeom>
          <a:noFill/>
          <a:ln>
            <a:noFill/>
          </a:ln>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r>
              <a:rPr lang="pt-BR" altLang="pt-BR" sz="2400" b="1" dirty="0" smtClean="0">
                <a:effectLst>
                  <a:glow rad="101600">
                    <a:schemeClr val="accent1">
                      <a:satMod val="175000"/>
                      <a:alpha val="40000"/>
                    </a:schemeClr>
                  </a:glow>
                  <a:reflection blurRad="6350" stA="55000" endA="300" endPos="45500" dir="5400000" sy="-100000" algn="bl" rotWithShape="0"/>
                </a:effectLst>
              </a:rPr>
              <a:t>Tratamento a Ultra baixo Volume - UBV</a:t>
            </a:r>
          </a:p>
        </p:txBody>
      </p:sp>
      <p:pic>
        <p:nvPicPr>
          <p:cNvPr id="9" name="Picture 4" descr="DSC01221"/>
          <p:cNvPicPr>
            <a:picLocks noChangeAspect="1" noChangeArrowheads="1"/>
          </p:cNvPicPr>
          <p:nvPr/>
        </p:nvPicPr>
        <p:blipFill>
          <a:blip r:embed="rId2" cstate="print">
            <a:extLst/>
          </a:blip>
          <a:srcRect/>
          <a:stretch>
            <a:fillRect/>
          </a:stretch>
        </p:blipFill>
        <p:spPr bwMode="auto">
          <a:xfrm>
            <a:off x="4499992" y="1707654"/>
            <a:ext cx="4355976" cy="2447512"/>
          </a:xfrm>
          <a:prstGeom prst="rect">
            <a:avLst/>
          </a:prstGeom>
          <a:ln>
            <a:noFill/>
          </a:ln>
          <a:effectLst>
            <a:outerShdw blurRad="184150" dist="241300" dir="11520000" sx="110000" sy="110000" algn="ctr">
              <a:srgbClr val="000000">
                <a:alpha val="18000"/>
              </a:srgbClr>
            </a:outerShdw>
            <a:softEdge rad="112500"/>
          </a:effectLst>
          <a:scene3d>
            <a:camera prst="perspectiveFront" fov="5100000">
              <a:rot lat="0" lon="2100000" rev="0"/>
            </a:camera>
            <a:lightRig rig="flood" dir="t">
              <a:rot lat="0" lon="0" rev="13800000"/>
            </a:lightRig>
          </a:scene3d>
          <a:sp3d extrusionH="107950" prstMaterial="plastic">
            <a:bevelT w="82550" h="63500" prst="divot"/>
            <a:bevelB/>
          </a:sp3d>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par>
                                <p:cTn id="13" presetID="53"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Effect transition="in" filter="fade">
                                      <p:cBhvr>
                                        <p:cTn id="1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ext Box 4"/>
          <p:cNvSpPr txBox="1">
            <a:spLocks noChangeArrowheads="1"/>
          </p:cNvSpPr>
          <p:nvPr/>
        </p:nvSpPr>
        <p:spPr bwMode="auto">
          <a:xfrm>
            <a:off x="1495425" y="228600"/>
            <a:ext cx="6188075" cy="461963"/>
          </a:xfrm>
          <a:prstGeom prst="rect">
            <a:avLst/>
          </a:prstGeom>
          <a:noFill/>
          <a:ln>
            <a:noFill/>
          </a:ln>
          <a:extLst/>
        </p:spPr>
        <p:txBody>
          <a:bodyPr wrap="none">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r>
              <a:rPr lang="pt-BR" altLang="pt-BR" sz="2400" b="1" dirty="0" smtClean="0">
                <a:effectLst>
                  <a:glow rad="101600">
                    <a:schemeClr val="accent1">
                      <a:satMod val="175000"/>
                      <a:alpha val="40000"/>
                    </a:schemeClr>
                  </a:glow>
                  <a:reflection blurRad="6350" stA="55000" endA="300" endPos="45500" dir="5400000" sy="-100000" algn="bl" rotWithShape="0"/>
                </a:effectLst>
              </a:rPr>
              <a:t>Tratamento a Ultrabaixo Volume - UBV</a:t>
            </a:r>
          </a:p>
        </p:txBody>
      </p:sp>
      <p:pic>
        <p:nvPicPr>
          <p:cNvPr id="10" name="Picture 2"/>
          <p:cNvPicPr>
            <a:picLocks noChangeAspect="1" noChangeArrowheads="1"/>
          </p:cNvPicPr>
          <p:nvPr/>
        </p:nvPicPr>
        <p:blipFill>
          <a:blip r:embed="rId2" cstate="print">
            <a:extLst/>
          </a:blip>
          <a:srcRect/>
          <a:stretch>
            <a:fillRect/>
          </a:stretch>
        </p:blipFill>
        <p:spPr bwMode="auto">
          <a:xfrm>
            <a:off x="899593" y="1398344"/>
            <a:ext cx="4968552" cy="2901598"/>
          </a:xfrm>
          <a:prstGeom prst="rect">
            <a:avLst/>
          </a:prstGeom>
          <a:noFill/>
          <a:ln>
            <a:noFill/>
          </a:ln>
          <a:effectLst>
            <a:outerShdw blurRad="225425" dist="50800" dir="5220000" algn="ctr">
              <a:srgbClr val="000000">
                <a:alpha val="33000"/>
              </a:srgbClr>
            </a:outerShdw>
            <a:reflection blurRad="6350" stA="52000" endA="300" endPos="350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pic>
      <p:sp>
        <p:nvSpPr>
          <p:cNvPr id="2" name="CaixaDeTexto 1"/>
          <p:cNvSpPr txBox="1"/>
          <p:nvPr/>
        </p:nvSpPr>
        <p:spPr>
          <a:xfrm>
            <a:off x="5867400" y="2355850"/>
            <a:ext cx="2405063" cy="584200"/>
          </a:xfrm>
          <a:prstGeom prst="rect">
            <a:avLst/>
          </a:prstGeom>
          <a:noFill/>
        </p:spPr>
        <p:txBody>
          <a:bodyPr wrap="none">
            <a:spAutoFit/>
          </a:bodyPr>
          <a:lstStyle/>
          <a:p>
            <a:pPr>
              <a:defRPr/>
            </a:pPr>
            <a:r>
              <a:rPr lang="pt-BR" sz="3200" b="1" dirty="0">
                <a:solidFill>
                  <a:srgbClr val="FFFF00"/>
                </a:solidFill>
                <a:effectLst>
                  <a:outerShdw blurRad="38100" dist="38100" dir="2700000" algn="tl">
                    <a:srgbClr val="000000">
                      <a:alpha val="43137"/>
                    </a:srgbClr>
                  </a:outerShdw>
                </a:effectLst>
              </a:rPr>
              <a:t>BLOQUEIO</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upo 5"/>
          <p:cNvGrpSpPr>
            <a:grpSpLocks/>
          </p:cNvGrpSpPr>
          <p:nvPr/>
        </p:nvGrpSpPr>
        <p:grpSpPr bwMode="auto">
          <a:xfrm>
            <a:off x="34925" y="33338"/>
            <a:ext cx="1512888" cy="600075"/>
            <a:chOff x="107504" y="33468"/>
            <a:chExt cx="2592288" cy="873742"/>
          </a:xfrm>
        </p:grpSpPr>
        <p:sp>
          <p:nvSpPr>
            <p:cNvPr id="7" name="Retângulo de cantos arredondados 6"/>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9" name="Retângulo de cantos arredondados 8"/>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10" name="Text Box 4"/>
          <p:cNvSpPr txBox="1">
            <a:spLocks noChangeArrowheads="1"/>
          </p:cNvSpPr>
          <p:nvPr/>
        </p:nvSpPr>
        <p:spPr bwMode="auto">
          <a:xfrm>
            <a:off x="1506538" y="123825"/>
            <a:ext cx="6280150" cy="461963"/>
          </a:xfrm>
          <a:prstGeom prst="rect">
            <a:avLst/>
          </a:prstGeom>
          <a:noFill/>
          <a:ln>
            <a:noFill/>
          </a:ln>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defRPr/>
            </a:pPr>
            <a:r>
              <a:rPr lang="pt-BR" altLang="pt-BR" sz="2400" b="1" dirty="0" smtClean="0">
                <a:effectLst>
                  <a:glow rad="101600">
                    <a:schemeClr val="accent2">
                      <a:satMod val="175000"/>
                      <a:alpha val="40000"/>
                    </a:schemeClr>
                  </a:glow>
                  <a:outerShdw blurRad="38100" dist="38100" dir="2700000" algn="tl">
                    <a:srgbClr val="000000">
                      <a:alpha val="43137"/>
                    </a:srgbClr>
                  </a:outerShdw>
                  <a:reflection blurRad="6350" stA="55000" endA="300" endPos="45500" dir="5400000" sy="-100000" algn="bl" rotWithShape="0"/>
                </a:effectLst>
              </a:rPr>
              <a:t>Tratamento a Ultra baixo Volume - UBV</a:t>
            </a:r>
          </a:p>
        </p:txBody>
      </p:sp>
      <p:sp>
        <p:nvSpPr>
          <p:cNvPr id="2" name="CaixaDeTexto 1"/>
          <p:cNvSpPr txBox="1"/>
          <p:nvPr/>
        </p:nvSpPr>
        <p:spPr>
          <a:xfrm>
            <a:off x="6929438" y="2214563"/>
            <a:ext cx="1912937" cy="830262"/>
          </a:xfrm>
          <a:prstGeom prst="rect">
            <a:avLst/>
          </a:prstGeom>
          <a:noFill/>
        </p:spPr>
        <p:txBody>
          <a:bodyPr>
            <a:spAutoFit/>
          </a:bodyPr>
          <a:lstStyle/>
          <a:p>
            <a:pPr algn="ctr">
              <a:defRPr/>
            </a:pPr>
            <a:r>
              <a:rPr lang="pt-BR" sz="2400" b="1" dirty="0">
                <a:solidFill>
                  <a:srgbClr val="FFFF00"/>
                </a:solidFill>
                <a:effectLst>
                  <a:outerShdw blurRad="38100" dist="38100" dir="2700000" algn="tl">
                    <a:srgbClr val="000000">
                      <a:alpha val="43137"/>
                    </a:srgbClr>
                  </a:outerShdw>
                </a:effectLst>
              </a:rPr>
              <a:t>Medição de Gotas</a:t>
            </a:r>
          </a:p>
        </p:txBody>
      </p:sp>
      <p:pic>
        <p:nvPicPr>
          <p:cNvPr id="3" name="Medição de Gotas.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39750" y="987425"/>
            <a:ext cx="5976938" cy="405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mediacall" presetSubtype="0" fill="hold" nodeType="clickEffect">
                                  <p:stCondLst>
                                    <p:cond delay="0"/>
                                  </p:stCondLst>
                                  <p:childTnLst>
                                    <p:cmd type="call" cmd="playFrom(0.0)">
                                      <p:cBhvr>
                                        <p:cTn id="13" dur="282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14" fill="hold" display="0">
                  <p:stCondLst>
                    <p:cond delay="indefinite"/>
                  </p:stCondLst>
                </p:cTn>
                <p:tgtEl>
                  <p:spTgt spid="3"/>
                </p:tgtEl>
              </p:cMediaNode>
            </p:video>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tângulo 7"/>
          <p:cNvSpPr>
            <a:spLocks noChangeArrowheads="1"/>
          </p:cNvSpPr>
          <p:nvPr/>
        </p:nvSpPr>
        <p:spPr bwMode="auto">
          <a:xfrm>
            <a:off x="4143375" y="1357313"/>
            <a:ext cx="4857750" cy="3643312"/>
          </a:xfrm>
          <a:prstGeom prst="rect">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pt-BR" altLang="pt-BR"/>
          </a:p>
        </p:txBody>
      </p:sp>
      <p:graphicFrame>
        <p:nvGraphicFramePr>
          <p:cNvPr id="1026" name="Object 3"/>
          <p:cNvGraphicFramePr>
            <a:graphicFrameLocks noChangeAspect="1"/>
          </p:cNvGraphicFramePr>
          <p:nvPr/>
        </p:nvGraphicFramePr>
        <p:xfrm>
          <a:off x="4286250" y="1357313"/>
          <a:ext cx="4548188" cy="3643312"/>
        </p:xfrm>
        <a:graphic>
          <a:graphicData uri="http://schemas.openxmlformats.org/presentationml/2006/ole">
            <mc:AlternateContent xmlns:mc="http://schemas.openxmlformats.org/markup-compatibility/2006">
              <mc:Choice xmlns:v="urn:schemas-microsoft-com:vml" Requires="v">
                <p:oleObj spid="_x0000_s1032" name="CorelDRAW" r:id="rId3" imgW="2023824" imgH="1990725" progId="CorelDRAW.Graphic.10">
                  <p:embed/>
                </p:oleObj>
              </mc:Choice>
              <mc:Fallback>
                <p:oleObj name="CorelDRAW" r:id="rId3" imgW="2023824" imgH="1990725" progId="CorelDRAW.Graphic.10">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357313"/>
                        <a:ext cx="4548188" cy="364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Text Box 4"/>
          <p:cNvSpPr txBox="1">
            <a:spLocks noChangeArrowheads="1"/>
          </p:cNvSpPr>
          <p:nvPr/>
        </p:nvSpPr>
        <p:spPr bwMode="auto">
          <a:xfrm>
            <a:off x="142875" y="1643063"/>
            <a:ext cx="3862388"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pt-BR" sz="1600" b="1"/>
          </a:p>
          <a:p>
            <a:pPr eaLnBrk="1" hangingPunct="1"/>
            <a:r>
              <a:rPr lang="en-US" altLang="pt-BR" sz="1600" b="1"/>
              <a:t>1 - Motor</a:t>
            </a:r>
            <a:endParaRPr lang="en-US" altLang="pt-BR" sz="1600"/>
          </a:p>
          <a:p>
            <a:pPr eaLnBrk="1" hangingPunct="1"/>
            <a:r>
              <a:rPr lang="pt-BR" altLang="pt-BR" sz="1600" b="1"/>
              <a:t>2 - Soprador</a:t>
            </a:r>
          </a:p>
          <a:p>
            <a:pPr eaLnBrk="1" hangingPunct="1"/>
            <a:r>
              <a:rPr lang="pt-BR" altLang="pt-BR" sz="1600" b="1"/>
              <a:t>3 - Cabeçote de dispersão</a:t>
            </a:r>
          </a:p>
          <a:p>
            <a:pPr eaLnBrk="1" hangingPunct="1"/>
            <a:r>
              <a:rPr lang="pt-BR" altLang="pt-BR" sz="1600" b="1"/>
              <a:t>4 - Tamanho das gotas</a:t>
            </a:r>
            <a:endParaRPr lang="pt-BR" altLang="pt-BR" sz="1600"/>
          </a:p>
          <a:p>
            <a:pPr eaLnBrk="1" hangingPunct="1"/>
            <a:r>
              <a:rPr lang="pt-BR" altLang="pt-BR" sz="1600" b="1"/>
              <a:t>5 - Bomba dosadora FMI</a:t>
            </a:r>
          </a:p>
          <a:p>
            <a:pPr eaLnBrk="1" hangingPunct="1"/>
            <a:r>
              <a:rPr lang="pt-BR" altLang="pt-BR" sz="1600" b="1"/>
              <a:t>6 – Manômetro</a:t>
            </a:r>
          </a:p>
          <a:p>
            <a:pPr eaLnBrk="1" hangingPunct="1"/>
            <a:r>
              <a:rPr lang="pt-BR" altLang="pt-BR" sz="1600" b="1"/>
              <a:t>7 -  Horímetro e Tacômetro</a:t>
            </a:r>
          </a:p>
          <a:p>
            <a:pPr eaLnBrk="1" hangingPunct="1"/>
            <a:r>
              <a:rPr lang="pt-BR" altLang="pt-BR" sz="1600" b="1"/>
              <a:t>8 - Controle remoto</a:t>
            </a:r>
          </a:p>
          <a:p>
            <a:pPr eaLnBrk="1" hangingPunct="1"/>
            <a:r>
              <a:rPr lang="pt-BR" altLang="pt-BR" sz="1600" b="1"/>
              <a:t>9 - Tanque de inseticida</a:t>
            </a:r>
            <a:endParaRPr lang="pt-BR" altLang="pt-BR" sz="1600"/>
          </a:p>
          <a:p>
            <a:pPr eaLnBrk="1" hangingPunct="1"/>
            <a:r>
              <a:rPr lang="pt-BR" altLang="pt-BR" sz="1600" b="1"/>
              <a:t>10 - Tanque de Combustível</a:t>
            </a:r>
          </a:p>
          <a:p>
            <a:pPr eaLnBrk="1" hangingPunct="1"/>
            <a:r>
              <a:rPr lang="pt-BR" altLang="pt-BR" sz="1600" b="1"/>
              <a:t>11 - Tanque de Auto Limpeza</a:t>
            </a:r>
          </a:p>
          <a:p>
            <a:pPr eaLnBrk="1" hangingPunct="1"/>
            <a:r>
              <a:rPr lang="pt-BR" altLang="pt-BR" sz="1600" b="1"/>
              <a:t>12 - Chassis</a:t>
            </a:r>
            <a:endParaRPr lang="pt-BR" altLang="pt-BR" sz="1600"/>
          </a:p>
        </p:txBody>
      </p:sp>
      <p:sp>
        <p:nvSpPr>
          <p:cNvPr id="1029" name="Text Box 5"/>
          <p:cNvSpPr txBox="1">
            <a:spLocks noChangeArrowheads="1"/>
          </p:cNvSpPr>
          <p:nvPr/>
        </p:nvSpPr>
        <p:spPr bwMode="auto">
          <a:xfrm>
            <a:off x="1725613" y="-33338"/>
            <a:ext cx="5980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r>
              <a:rPr lang="pt-BR" altLang="pt-BR" sz="2400" b="1">
                <a:solidFill>
                  <a:srgbClr val="FFC000"/>
                </a:solidFill>
              </a:rPr>
              <a:t>NEBULIZADOR A FRIO VEICULAR</a:t>
            </a:r>
          </a:p>
        </p:txBody>
      </p:sp>
      <p:sp>
        <p:nvSpPr>
          <p:cNvPr id="1030" name="Text Box 6"/>
          <p:cNvSpPr txBox="1">
            <a:spLocks noChangeArrowheads="1"/>
          </p:cNvSpPr>
          <p:nvPr/>
        </p:nvSpPr>
        <p:spPr bwMode="auto">
          <a:xfrm>
            <a:off x="142875" y="1357313"/>
            <a:ext cx="41433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lnSpc>
                <a:spcPct val="140000"/>
              </a:lnSpc>
            </a:pPr>
            <a:r>
              <a:rPr lang="pt-BR" altLang="pt-BR" sz="2400" b="1">
                <a:solidFill>
                  <a:srgbClr val="F3700D"/>
                </a:solidFill>
              </a:rPr>
              <a:t>Composição do produto</a:t>
            </a:r>
          </a:p>
        </p:txBody>
      </p:sp>
      <p:sp>
        <p:nvSpPr>
          <p:cNvPr id="1031" name="CaixaDeTexto 11"/>
          <p:cNvSpPr txBox="1">
            <a:spLocks noChangeArrowheads="1"/>
          </p:cNvSpPr>
          <p:nvPr/>
        </p:nvSpPr>
        <p:spPr bwMode="auto">
          <a:xfrm>
            <a:off x="417513" y="357188"/>
            <a:ext cx="80168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eaLnBrk="1" hangingPunct="1"/>
            <a:r>
              <a:rPr lang="pt-BR" altLang="pt-BR" sz="1600">
                <a:solidFill>
                  <a:srgbClr val="FFC000"/>
                </a:solidFill>
              </a:rPr>
              <a:t>NEBULIZADOR de AEROSOL (UBV) a frio de uso veicular.</a:t>
            </a:r>
          </a:p>
          <a:p>
            <a:pPr algn="ctr" eaLnBrk="1" hangingPunct="1"/>
            <a:r>
              <a:rPr lang="pt-BR" altLang="pt-BR" sz="1600" b="1">
                <a:solidFill>
                  <a:srgbClr val="FFC000"/>
                </a:solidFill>
              </a:rPr>
              <a:t>Elevada potência com máxima eficiência</a:t>
            </a:r>
            <a:r>
              <a:rPr lang="pt-BR" altLang="pt-BR" sz="1600">
                <a:solidFill>
                  <a:srgbClr val="FFC000"/>
                </a:solidFill>
              </a:rPr>
              <a:t> no controle de mosquitos transmissores de endemias  na área de Saúde Pública.</a:t>
            </a:r>
          </a:p>
          <a:p>
            <a:pPr algn="ctr" eaLnBrk="1" hangingPunct="1"/>
            <a:endParaRPr lang="pt-BR" altLang="pt-BR"/>
          </a:p>
        </p:txBody>
      </p:sp>
    </p:spTree>
  </p:cSld>
  <p:clrMapOvr>
    <a:masterClrMapping/>
  </p:clrMapOvr>
  <p:transition spd="med">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1"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pic>
        <p:nvPicPr>
          <p:cNvPr id="20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786063"/>
            <a:ext cx="271462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786063"/>
            <a:ext cx="2143125"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2188" y="2714625"/>
            <a:ext cx="2490787"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3"/>
          <p:cNvGraphicFramePr>
            <a:graphicFrameLocks noChangeAspect="1"/>
          </p:cNvGraphicFramePr>
          <p:nvPr/>
        </p:nvGraphicFramePr>
        <p:xfrm>
          <a:off x="2857500" y="0"/>
          <a:ext cx="3449638" cy="2428875"/>
        </p:xfrm>
        <a:graphic>
          <a:graphicData uri="http://schemas.openxmlformats.org/presentationml/2006/ole">
            <mc:AlternateContent xmlns:mc="http://schemas.openxmlformats.org/markup-compatibility/2006">
              <mc:Choice xmlns:v="urn:schemas-microsoft-com:vml" Requires="v">
                <p:oleObj spid="_x0000_s2064" name="CorelDRAW" r:id="rId6" imgW="2023824" imgH="1990725" progId="CorelDRAW.Graphic.10">
                  <p:embed/>
                </p:oleObj>
              </mc:Choice>
              <mc:Fallback>
                <p:oleObj name="CorelDRAW" r:id="rId6" imgW="2023824" imgH="1990725" progId="CorelDRAW.Graphic.10">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00" y="0"/>
                        <a:ext cx="3449638"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13"/>
          <p:cNvSpPr>
            <a:spLocks noGrp="1"/>
          </p:cNvSpPr>
          <p:nvPr>
            <p:ph type="title"/>
          </p:nvPr>
        </p:nvSpPr>
        <p:spPr>
          <a:xfrm>
            <a:off x="1108075" y="214313"/>
            <a:ext cx="8107363" cy="1133475"/>
          </a:xfrm>
        </p:spPr>
        <p:txBody>
          <a:bodyPr anchor="t"/>
          <a:lstStyle/>
          <a:p>
            <a:pPr marL="514350" indent="-514350" algn="ctr">
              <a:buClr>
                <a:srgbClr val="C00000"/>
              </a:buClr>
              <a:defRPr/>
            </a:pPr>
            <a:r>
              <a:rPr lang="pt-BR" altLang="pt-BR" sz="2800" dirty="0" smtClean="0">
                <a:solidFill>
                  <a:srgbClr val="FFC000"/>
                </a:solidFill>
                <a:latin typeface="Times New Roman" pitchFamily="18" charset="0"/>
                <a:cs typeface="Times New Roman" pitchFamily="18" charset="0"/>
              </a:rPr>
              <a:t>Principais componentes do equipamento </a:t>
            </a:r>
            <a:r>
              <a:rPr lang="pt-BR" altLang="pt-BR" sz="2800" dirty="0" err="1" smtClean="0">
                <a:solidFill>
                  <a:srgbClr val="FFC000"/>
                </a:solidFill>
                <a:latin typeface="Times New Roman" pitchFamily="18" charset="0"/>
                <a:cs typeface="Times New Roman" pitchFamily="18" charset="0"/>
              </a:rPr>
              <a:t>Leco</a:t>
            </a:r>
            <a:r>
              <a:rPr lang="pt-BR" altLang="pt-BR" sz="2800" dirty="0" smtClean="0">
                <a:solidFill>
                  <a:srgbClr val="FFC000"/>
                </a:solidFill>
                <a:latin typeface="Times New Roman" pitchFamily="18" charset="0"/>
                <a:cs typeface="Times New Roman" pitchFamily="18" charset="0"/>
              </a:rPr>
              <a:t> Modelo HD 1.800.</a:t>
            </a:r>
            <a:r>
              <a:rPr lang="pt-BR" altLang="pt-BR" sz="4000" dirty="0" smtClean="0"/>
              <a:t/>
            </a:r>
            <a:br>
              <a:rPr lang="pt-BR" altLang="pt-BR" sz="4000" dirty="0" smtClean="0"/>
            </a:br>
            <a:endParaRPr lang="pt-BR" altLang="pt-BR" sz="4000" dirty="0" smtClean="0"/>
          </a:p>
        </p:txBody>
      </p:sp>
      <p:sp>
        <p:nvSpPr>
          <p:cNvPr id="10" name="Espaço Reservado para Conteúdo 14"/>
          <p:cNvSpPr>
            <a:spLocks noGrp="1"/>
          </p:cNvSpPr>
          <p:nvPr>
            <p:ph idx="1"/>
          </p:nvPr>
        </p:nvSpPr>
        <p:spPr>
          <a:xfrm>
            <a:off x="0" y="1285875"/>
            <a:ext cx="8516938" cy="3857625"/>
          </a:xfrm>
        </p:spPr>
        <p:txBody>
          <a:bodyPr/>
          <a:lstStyle/>
          <a:p>
            <a:pPr marL="514350" indent="-514350">
              <a:buClr>
                <a:schemeClr val="tx1"/>
              </a:buClr>
              <a:buSzPct val="97000"/>
              <a:buFont typeface="+mj-lt"/>
              <a:buAutoNum type="arabicPeriod"/>
              <a:defRPr/>
            </a:pPr>
            <a:r>
              <a:rPr lang="pt-BR" sz="2000" b="1" dirty="0" smtClean="0"/>
              <a:t>Motor </a:t>
            </a:r>
            <a:r>
              <a:rPr lang="pt-BR" sz="2000" b="1" dirty="0" err="1" smtClean="0"/>
              <a:t>Eriggs</a:t>
            </a:r>
            <a:r>
              <a:rPr lang="pt-BR" sz="2000" b="1" dirty="0" smtClean="0"/>
              <a:t> &amp; </a:t>
            </a:r>
            <a:r>
              <a:rPr lang="pt-BR" sz="2000" b="1" dirty="0" err="1" smtClean="0"/>
              <a:t>Stratton</a:t>
            </a:r>
            <a:r>
              <a:rPr lang="pt-BR" sz="2000" b="1" dirty="0" smtClean="0"/>
              <a:t> 18 HP - 3.600 RPM</a:t>
            </a:r>
          </a:p>
          <a:p>
            <a:pPr marL="514350" indent="-514350">
              <a:buClr>
                <a:schemeClr val="tx1"/>
              </a:buClr>
              <a:buSzPct val="97000"/>
              <a:buFont typeface="+mj-lt"/>
              <a:buAutoNum type="arabicPeriod"/>
              <a:defRPr/>
            </a:pPr>
            <a:r>
              <a:rPr lang="pt-BR" sz="2000" b="1" dirty="0" smtClean="0"/>
              <a:t>Compressor ou turbina</a:t>
            </a:r>
          </a:p>
          <a:p>
            <a:pPr marL="514350" indent="-514350">
              <a:buClr>
                <a:schemeClr val="tx1"/>
              </a:buClr>
              <a:buSzPct val="97000"/>
              <a:buFont typeface="+mj-lt"/>
              <a:buAutoNum type="arabicPeriod"/>
              <a:defRPr/>
            </a:pPr>
            <a:r>
              <a:rPr lang="pt-BR" sz="2000" b="1" dirty="0" smtClean="0"/>
              <a:t>Medidor de vazão</a:t>
            </a:r>
          </a:p>
          <a:p>
            <a:pPr marL="514350" indent="-514350">
              <a:buClr>
                <a:schemeClr val="tx1"/>
              </a:buClr>
              <a:buSzPct val="97000"/>
              <a:buFont typeface="+mj-lt"/>
              <a:buAutoNum type="arabicPeriod"/>
              <a:defRPr/>
            </a:pPr>
            <a:r>
              <a:rPr lang="pt-BR" sz="2000" b="1" dirty="0" smtClean="0"/>
              <a:t>Tanque de inseticida (capacidade 52 It)</a:t>
            </a:r>
          </a:p>
          <a:p>
            <a:pPr marL="514350" indent="-514350">
              <a:buClr>
                <a:schemeClr val="tx1"/>
              </a:buClr>
              <a:buSzPct val="97000"/>
              <a:buFont typeface="+mj-lt"/>
              <a:buAutoNum type="arabicPeriod"/>
              <a:defRPr/>
            </a:pPr>
            <a:r>
              <a:rPr lang="pt-BR" sz="2000" b="1" dirty="0" smtClean="0"/>
              <a:t>Tanque de álcool (capacidade 2,5 It)</a:t>
            </a:r>
          </a:p>
          <a:p>
            <a:pPr marL="514350" indent="-514350">
              <a:buClr>
                <a:schemeClr val="tx1"/>
              </a:buClr>
              <a:buSzPct val="97000"/>
              <a:buFont typeface="+mj-lt"/>
              <a:buAutoNum type="arabicPeriod"/>
              <a:defRPr/>
            </a:pPr>
            <a:r>
              <a:rPr lang="pt-BR" sz="2000" b="1" dirty="0" smtClean="0"/>
              <a:t>Tanque de gasolina (capacidade 32 It)</a:t>
            </a:r>
          </a:p>
          <a:p>
            <a:pPr marL="514350" indent="-514350">
              <a:buClr>
                <a:schemeClr val="tx1"/>
              </a:buClr>
              <a:buSzPct val="97000"/>
              <a:buFont typeface="+mj-lt"/>
              <a:buAutoNum type="arabicPeriod"/>
              <a:defRPr/>
            </a:pPr>
            <a:r>
              <a:rPr lang="pt-BR" sz="2000" b="1" dirty="0" smtClean="0"/>
              <a:t>Controle remoto</a:t>
            </a:r>
          </a:p>
          <a:p>
            <a:pPr marL="514350" indent="-514350">
              <a:buClr>
                <a:schemeClr val="tx1"/>
              </a:buClr>
              <a:buSzPct val="97000"/>
              <a:buFont typeface="+mj-lt"/>
              <a:buAutoNum type="arabicPeriod"/>
              <a:defRPr/>
            </a:pPr>
            <a:r>
              <a:rPr lang="pt-BR" sz="2000" b="1" dirty="0" smtClean="0"/>
              <a:t>Torneira múltipla</a:t>
            </a:r>
          </a:p>
          <a:p>
            <a:pPr marL="514350" indent="-514350">
              <a:buClr>
                <a:schemeClr val="tx1"/>
              </a:buClr>
              <a:buSzPct val="97000"/>
              <a:buFont typeface="+mj-lt"/>
              <a:buAutoNum type="arabicPeriod"/>
              <a:defRPr/>
            </a:pPr>
            <a:r>
              <a:rPr lang="pt-BR" sz="2000" b="1" dirty="0" smtClean="0"/>
              <a:t>Filtro de inseticida</a:t>
            </a:r>
          </a:p>
          <a:p>
            <a:pPr>
              <a:buFont typeface="Wingdings 2" pitchFamily="18" charset="2"/>
              <a:buNone/>
              <a:defRPr/>
            </a:pPr>
            <a:endParaRPr lang="pt-BR" sz="2000" dirty="0"/>
          </a:p>
        </p:txBody>
      </p:sp>
    </p:spTree>
  </p:cSld>
  <p:clrMapOvr>
    <a:masterClrMapping/>
  </p:clrMapOvr>
  <p:transition spd="med">
    <p:wedg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13" name="Título 11"/>
          <p:cNvSpPr>
            <a:spLocks noGrp="1"/>
          </p:cNvSpPr>
          <p:nvPr>
            <p:ph type="title"/>
          </p:nvPr>
        </p:nvSpPr>
        <p:spPr>
          <a:xfrm>
            <a:off x="679450" y="214313"/>
            <a:ext cx="8964613" cy="857250"/>
          </a:xfrm>
        </p:spPr>
        <p:txBody>
          <a:bodyPr anchor="t"/>
          <a:lstStyle/>
          <a:p>
            <a:pPr algn="ctr">
              <a:defRPr/>
            </a:pPr>
            <a:r>
              <a:rPr lang="pt-BR" altLang="pt-BR" sz="2000" dirty="0" smtClean="0">
                <a:solidFill>
                  <a:srgbClr val="FFC000"/>
                </a:solidFill>
                <a:latin typeface="Times New Roman" pitchFamily="18" charset="0"/>
                <a:cs typeface="Times New Roman" pitchFamily="18" charset="0"/>
              </a:rPr>
              <a:t>PARÂMETROS QUE REGEM AS APLICAÇÕES DE </a:t>
            </a:r>
            <a:r>
              <a:rPr lang="pt-BR" altLang="pt-BR" sz="2000" dirty="0" err="1" smtClean="0">
                <a:solidFill>
                  <a:srgbClr val="FFC000"/>
                </a:solidFill>
                <a:latin typeface="Times New Roman" pitchFamily="18" charset="0"/>
                <a:cs typeface="Times New Roman" pitchFamily="18" charset="0"/>
              </a:rPr>
              <a:t>U.B.V.</a:t>
            </a:r>
            <a:r>
              <a:rPr lang="pt-BR" altLang="pt-BR" sz="2000" dirty="0" smtClean="0">
                <a:solidFill>
                  <a:srgbClr val="FFC000"/>
                </a:solidFill>
                <a:latin typeface="Times New Roman" pitchFamily="18" charset="0"/>
                <a:cs typeface="Times New Roman" pitchFamily="18" charset="0"/>
              </a:rPr>
              <a:t> E OBRIGAÇÕES DO OPERADOR E MOTORISTA.</a:t>
            </a:r>
            <a:r>
              <a:rPr lang="pt-BR" altLang="pt-BR" sz="3200" dirty="0" smtClean="0">
                <a:solidFill>
                  <a:srgbClr val="FFC000"/>
                </a:solidFill>
              </a:rPr>
              <a:t/>
            </a:r>
            <a:br>
              <a:rPr lang="pt-BR" altLang="pt-BR" sz="3200" dirty="0" smtClean="0">
                <a:solidFill>
                  <a:srgbClr val="FFC000"/>
                </a:solidFill>
              </a:rPr>
            </a:br>
            <a:endParaRPr lang="pt-BR" altLang="pt-BR" sz="3200" dirty="0" smtClean="0">
              <a:solidFill>
                <a:srgbClr val="FFC000"/>
              </a:solidFill>
            </a:endParaRPr>
          </a:p>
        </p:txBody>
      </p:sp>
      <p:sp>
        <p:nvSpPr>
          <p:cNvPr id="14" name="Espaço Reservado para Conteúdo 12"/>
          <p:cNvSpPr>
            <a:spLocks noGrp="1"/>
          </p:cNvSpPr>
          <p:nvPr>
            <p:ph idx="1"/>
          </p:nvPr>
        </p:nvSpPr>
        <p:spPr>
          <a:xfrm>
            <a:off x="0" y="1143000"/>
            <a:ext cx="8964613" cy="3071813"/>
          </a:xfrm>
        </p:spPr>
        <p:txBody>
          <a:bodyPr/>
          <a:lstStyle/>
          <a:p>
            <a:pPr indent="-4763" algn="ctr">
              <a:buFont typeface="Wingdings 2" pitchFamily="18" charset="2"/>
              <a:buNone/>
              <a:defRPr/>
            </a:pPr>
            <a:r>
              <a:rPr lang="pt-BR" sz="1800" b="1" dirty="0" smtClean="0">
                <a:solidFill>
                  <a:srgbClr val="FFC000"/>
                </a:solidFill>
                <a:latin typeface="Times New Roman" pitchFamily="18" charset="0"/>
                <a:cs typeface="Times New Roman" pitchFamily="18" charset="0"/>
              </a:rPr>
              <a:t>Independente do modelo de equipamento pesado com o qual se está trabalhando os tratamentos com </a:t>
            </a:r>
            <a:r>
              <a:rPr lang="pt-BR" sz="1800" b="1" dirty="0" err="1" smtClean="0">
                <a:solidFill>
                  <a:srgbClr val="FFC000"/>
                </a:solidFill>
                <a:latin typeface="Times New Roman" pitchFamily="18" charset="0"/>
                <a:cs typeface="Times New Roman" pitchFamily="18" charset="0"/>
              </a:rPr>
              <a:t>U.B.V.</a:t>
            </a:r>
            <a:r>
              <a:rPr lang="pt-BR" sz="1800" b="1" dirty="0" smtClean="0">
                <a:solidFill>
                  <a:srgbClr val="FFC000"/>
                </a:solidFill>
                <a:latin typeface="Times New Roman" pitchFamily="18" charset="0"/>
                <a:cs typeface="Times New Roman" pitchFamily="18" charset="0"/>
              </a:rPr>
              <a:t> se realizam obedecendo certos critérios de aplicação a saber:</a:t>
            </a:r>
          </a:p>
          <a:p>
            <a:pPr indent="-4763" algn="ctr">
              <a:buFont typeface="Wingdings 2" pitchFamily="18" charset="2"/>
              <a:buNone/>
              <a:defRPr/>
            </a:pPr>
            <a:endParaRPr lang="pt-BR" sz="1800" b="1" dirty="0" smtClean="0">
              <a:solidFill>
                <a:srgbClr val="FFC000"/>
              </a:solidFill>
              <a:latin typeface="Times New Roman" pitchFamily="18" charset="0"/>
              <a:cs typeface="Times New Roman" pitchFamily="18" charset="0"/>
            </a:endParaRPr>
          </a:p>
          <a:p>
            <a:pPr marL="514350" indent="-514350">
              <a:buClr>
                <a:schemeClr val="tx1"/>
              </a:buClr>
              <a:buSzPct val="97000"/>
              <a:buFont typeface="+mj-lt"/>
              <a:buAutoNum type="alphaUcPeriod"/>
              <a:defRPr/>
            </a:pPr>
            <a:r>
              <a:rPr lang="pt-BR" sz="1800" b="1" dirty="0" smtClean="0">
                <a:latin typeface="Times New Roman" pitchFamily="18" charset="0"/>
                <a:cs typeface="Times New Roman" pitchFamily="18" charset="0"/>
              </a:rPr>
              <a:t>Quantidade de inseticida por hectare que deverá ser de 504 ml/ha... 1.000</a:t>
            </a:r>
            <a:r>
              <a:rPr lang="pt-BR" sz="1800" b="1" dirty="0" err="1" smtClean="0">
                <a:latin typeface="Times New Roman" pitchFamily="18" charset="0"/>
                <a:cs typeface="Times New Roman" pitchFamily="18" charset="0"/>
              </a:rPr>
              <a:t>m²</a:t>
            </a:r>
            <a:r>
              <a:rPr lang="pt-BR" sz="1800" b="1" dirty="0" smtClean="0">
                <a:latin typeface="Times New Roman" pitchFamily="18" charset="0"/>
                <a:cs typeface="Times New Roman" pitchFamily="18" charset="0"/>
              </a:rPr>
              <a:t>.</a:t>
            </a:r>
          </a:p>
          <a:p>
            <a:pPr marL="514350" indent="-514350">
              <a:buClr>
                <a:schemeClr val="tx1"/>
              </a:buClr>
              <a:buSzPct val="97000"/>
              <a:buFont typeface="+mj-lt"/>
              <a:buAutoNum type="alphaUcPeriod"/>
              <a:defRPr/>
            </a:pPr>
            <a:r>
              <a:rPr lang="pt-BR" sz="1800" b="1" dirty="0" smtClean="0">
                <a:latin typeface="Times New Roman" pitchFamily="18" charset="0"/>
                <a:cs typeface="Times New Roman" pitchFamily="18" charset="0"/>
              </a:rPr>
              <a:t>Descarga de inseticida (vazão), deverá ser de 208 ml/min. (2,4 </a:t>
            </a:r>
            <a:r>
              <a:rPr lang="pt-BR" sz="1800" b="1" dirty="0" err="1" smtClean="0">
                <a:latin typeface="Times New Roman" pitchFamily="18" charset="0"/>
                <a:cs typeface="Times New Roman" pitchFamily="18" charset="0"/>
              </a:rPr>
              <a:t>min</a:t>
            </a:r>
            <a:r>
              <a:rPr lang="pt-BR" sz="1800" b="1" dirty="0" smtClean="0">
                <a:latin typeface="Times New Roman" pitchFamily="18" charset="0"/>
                <a:cs typeface="Times New Roman" pitchFamily="18" charset="0"/>
              </a:rPr>
              <a:t>) em média</a:t>
            </a:r>
          </a:p>
          <a:p>
            <a:pPr marL="514350" indent="-514350">
              <a:buClr>
                <a:schemeClr val="tx1"/>
              </a:buClr>
              <a:buSzPct val="97000"/>
              <a:buFont typeface="+mj-lt"/>
              <a:buAutoNum type="alphaUcPeriod"/>
              <a:defRPr/>
            </a:pPr>
            <a:r>
              <a:rPr lang="pt-BR" sz="1800" b="1" dirty="0" smtClean="0">
                <a:latin typeface="Times New Roman" pitchFamily="18" charset="0"/>
                <a:cs typeface="Times New Roman" pitchFamily="18" charset="0"/>
              </a:rPr>
              <a:t>Velocidade do veículo, deverá ser de 10 km/hora</a:t>
            </a:r>
          </a:p>
          <a:p>
            <a:pPr marL="514350" indent="-514350">
              <a:buClr>
                <a:schemeClr val="tx1"/>
              </a:buClr>
              <a:buSzPct val="97000"/>
              <a:buFont typeface="+mj-lt"/>
              <a:buAutoNum type="alphaUcPeriod"/>
              <a:defRPr/>
            </a:pPr>
            <a:r>
              <a:rPr lang="pt-BR" sz="1800" b="1" dirty="0" smtClean="0">
                <a:latin typeface="Times New Roman" pitchFamily="18" charset="0"/>
                <a:cs typeface="Times New Roman" pitchFamily="18" charset="0"/>
              </a:rPr>
              <a:t>Horário das aplicações: 05:00 às 8:00 </a:t>
            </a:r>
            <a:r>
              <a:rPr lang="pt-BR" sz="1800" b="1" dirty="0" err="1" smtClean="0">
                <a:latin typeface="Times New Roman" pitchFamily="18" charset="0"/>
                <a:cs typeface="Times New Roman" pitchFamily="18" charset="0"/>
              </a:rPr>
              <a:t>hs</a:t>
            </a:r>
            <a:r>
              <a:rPr lang="pt-BR" sz="1800" b="1" dirty="0" smtClean="0">
                <a:latin typeface="Times New Roman" pitchFamily="18" charset="0"/>
                <a:cs typeface="Times New Roman" pitchFamily="18" charset="0"/>
              </a:rPr>
              <a:t>, e de 17:00 às 20:00 </a:t>
            </a:r>
            <a:r>
              <a:rPr lang="pt-BR" sz="1800" b="1" dirty="0" err="1" smtClean="0">
                <a:latin typeface="Times New Roman" pitchFamily="18" charset="0"/>
                <a:cs typeface="Times New Roman" pitchFamily="18" charset="0"/>
              </a:rPr>
              <a:t>hs</a:t>
            </a:r>
            <a:r>
              <a:rPr lang="pt-BR" sz="1800" b="1" dirty="0" smtClean="0">
                <a:latin typeface="Times New Roman" pitchFamily="18" charset="0"/>
                <a:cs typeface="Times New Roman" pitchFamily="18" charset="0"/>
              </a:rPr>
              <a:t>.</a:t>
            </a:r>
          </a:p>
          <a:p>
            <a:pPr marL="514350" indent="-514350">
              <a:buClr>
                <a:schemeClr val="tx1"/>
              </a:buClr>
              <a:buSzPct val="97000"/>
              <a:buFont typeface="+mj-lt"/>
              <a:buAutoNum type="alphaUcPeriod"/>
              <a:defRPr/>
            </a:pPr>
            <a:r>
              <a:rPr lang="pt-BR" sz="1800" b="1" dirty="0" smtClean="0">
                <a:latin typeface="Times New Roman" pitchFamily="18" charset="0"/>
                <a:cs typeface="Times New Roman" pitchFamily="18" charset="0"/>
              </a:rPr>
              <a:t>Velocidade do vento: 6km/hora.</a:t>
            </a:r>
          </a:p>
          <a:p>
            <a:pPr>
              <a:buFont typeface="Wingdings 2" pitchFamily="18" charset="2"/>
              <a:buNone/>
              <a:defRPr/>
            </a:pPr>
            <a:endParaRPr lang="pt-BR" sz="1800" dirty="0"/>
          </a:p>
        </p:txBody>
      </p:sp>
    </p:spTree>
  </p:cSld>
  <p:clrMapOvr>
    <a:masterClrMapping/>
  </p:clrMapOvr>
  <p:transition spd="med">
    <p:wedg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12"/>
          <p:cNvSpPr>
            <a:spLocks noGrp="1"/>
          </p:cNvSpPr>
          <p:nvPr>
            <p:ph type="title"/>
          </p:nvPr>
        </p:nvSpPr>
        <p:spPr>
          <a:xfrm>
            <a:off x="500063" y="0"/>
            <a:ext cx="8516937" cy="1214438"/>
          </a:xfrm>
        </p:spPr>
        <p:txBody>
          <a:bodyPr/>
          <a:lstStyle/>
          <a:p>
            <a:pPr algn="ctr">
              <a:defRPr/>
            </a:pPr>
            <a:r>
              <a:rPr lang="pt-BR" altLang="pt-BR" sz="2800" dirty="0" smtClean="0">
                <a:solidFill>
                  <a:srgbClr val="FFC000"/>
                </a:solidFill>
                <a:latin typeface="Times New Roman" pitchFamily="18" charset="0"/>
                <a:cs typeface="Times New Roman" pitchFamily="18" charset="0"/>
              </a:rPr>
              <a:t>Obrigações e observações básicas</a:t>
            </a:r>
            <a:br>
              <a:rPr lang="pt-BR" altLang="pt-BR" sz="2800" dirty="0" smtClean="0">
                <a:solidFill>
                  <a:srgbClr val="FFC000"/>
                </a:solidFill>
                <a:latin typeface="Times New Roman" pitchFamily="18" charset="0"/>
                <a:cs typeface="Times New Roman" pitchFamily="18" charset="0"/>
              </a:rPr>
            </a:br>
            <a:r>
              <a:rPr lang="pt-BR" altLang="pt-BR" sz="2800" dirty="0" smtClean="0">
                <a:solidFill>
                  <a:srgbClr val="FFC000"/>
                </a:solidFill>
                <a:latin typeface="Times New Roman" pitchFamily="18" charset="0"/>
                <a:cs typeface="Times New Roman" pitchFamily="18" charset="0"/>
              </a:rPr>
              <a:t> a serem cumpridas pelo operador</a:t>
            </a:r>
          </a:p>
        </p:txBody>
      </p:sp>
      <p:sp>
        <p:nvSpPr>
          <p:cNvPr id="10" name="Espaço Reservado para Conteúdo 13"/>
          <p:cNvSpPr>
            <a:spLocks noGrp="1"/>
          </p:cNvSpPr>
          <p:nvPr>
            <p:ph idx="1"/>
          </p:nvPr>
        </p:nvSpPr>
        <p:spPr>
          <a:xfrm>
            <a:off x="266700" y="1285875"/>
            <a:ext cx="8502650" cy="3500438"/>
          </a:xfrm>
        </p:spPr>
        <p:txBody>
          <a:bodyPr/>
          <a:lstStyle/>
          <a:p>
            <a:pPr marL="514350" indent="-514350" algn="just">
              <a:lnSpc>
                <a:spcPct val="150000"/>
              </a:lnSpc>
              <a:buClr>
                <a:schemeClr val="tx1"/>
              </a:buClr>
              <a:buSzPct val="97000"/>
              <a:buFont typeface="Calibri" pitchFamily="34" charset="0"/>
              <a:buAutoNum type="arabicPeriod"/>
              <a:defRPr/>
            </a:pPr>
            <a:r>
              <a:rPr lang="pt-BR" altLang="pt-BR" sz="2000" b="1" dirty="0" smtClean="0">
                <a:latin typeface="Times New Roman" pitchFamily="18" charset="0"/>
                <a:cs typeface="Times New Roman" pitchFamily="18" charset="0"/>
              </a:rPr>
              <a:t>Abastecer o tanque de solução (água) com 37 </a:t>
            </a:r>
            <a:r>
              <a:rPr lang="pt-BR" altLang="pt-BR" sz="2000" b="1" dirty="0" err="1" smtClean="0">
                <a:latin typeface="Times New Roman" pitchFamily="18" charset="0"/>
                <a:cs typeface="Times New Roman" pitchFamily="18" charset="0"/>
              </a:rPr>
              <a:t>lts</a:t>
            </a:r>
            <a:r>
              <a:rPr lang="pt-BR" altLang="pt-BR" sz="2000" b="1" dirty="0" smtClean="0">
                <a:latin typeface="Times New Roman" pitchFamily="18" charset="0"/>
                <a:cs typeface="Times New Roman" pitchFamily="18" charset="0"/>
              </a:rPr>
              <a:t> e 600 ml e 2 </a:t>
            </a:r>
            <a:r>
              <a:rPr lang="pt-BR" altLang="pt-BR" sz="2000" b="1" dirty="0" err="1" smtClean="0">
                <a:latin typeface="Times New Roman" pitchFamily="18" charset="0"/>
                <a:cs typeface="Times New Roman" pitchFamily="18" charset="0"/>
              </a:rPr>
              <a:t>lts</a:t>
            </a:r>
            <a:r>
              <a:rPr lang="pt-BR" altLang="pt-BR" sz="2000" b="1" dirty="0" smtClean="0">
                <a:latin typeface="Times New Roman" pitchFamily="18" charset="0"/>
                <a:cs typeface="Times New Roman" pitchFamily="18" charset="0"/>
              </a:rPr>
              <a:t> e 400ml de inseticida, totalizando uma calda de 40 </a:t>
            </a:r>
            <a:r>
              <a:rPr lang="pt-BR" altLang="pt-BR" sz="2000" b="1" dirty="0" err="1" smtClean="0">
                <a:latin typeface="Times New Roman" pitchFamily="18" charset="0"/>
                <a:cs typeface="Times New Roman" pitchFamily="18" charset="0"/>
              </a:rPr>
              <a:t>lts</a:t>
            </a:r>
            <a:r>
              <a:rPr lang="pt-BR" altLang="pt-BR" sz="2000" b="1" dirty="0" smtClean="0">
                <a:latin typeface="Times New Roman" pitchFamily="18" charset="0"/>
                <a:cs typeface="Times New Roman" pitchFamily="18" charset="0"/>
              </a:rPr>
              <a:t> ;</a:t>
            </a:r>
          </a:p>
          <a:p>
            <a:pPr marL="514350" indent="-514350" algn="just">
              <a:lnSpc>
                <a:spcPct val="150000"/>
              </a:lnSpc>
              <a:buClr>
                <a:schemeClr val="tx1"/>
              </a:buClr>
              <a:buSzPct val="97000"/>
              <a:buFont typeface="Calibri" pitchFamily="34" charset="0"/>
              <a:buAutoNum type="arabicPeriod"/>
              <a:defRPr/>
            </a:pPr>
            <a:r>
              <a:rPr lang="pt-BR" altLang="pt-BR" sz="2000" b="1" dirty="0" smtClean="0">
                <a:latin typeface="Times New Roman" pitchFamily="18" charset="0"/>
                <a:cs typeface="Times New Roman" pitchFamily="18" charset="0"/>
              </a:rPr>
              <a:t>Verificar se os parafusos da máquina estão apertados;</a:t>
            </a:r>
          </a:p>
          <a:p>
            <a:pPr marL="514350" indent="-514350" algn="just">
              <a:lnSpc>
                <a:spcPct val="150000"/>
              </a:lnSpc>
              <a:buClr>
                <a:schemeClr val="tx1"/>
              </a:buClr>
              <a:buSzPct val="97000"/>
              <a:buFont typeface="Calibri" pitchFamily="34" charset="0"/>
              <a:buAutoNum type="arabicPeriod"/>
              <a:defRPr/>
            </a:pPr>
            <a:r>
              <a:rPr lang="pt-BR" altLang="pt-BR" sz="2000" b="1" dirty="0" smtClean="0">
                <a:latin typeface="Times New Roman" pitchFamily="18" charset="0"/>
                <a:cs typeface="Times New Roman" pitchFamily="18" charset="0"/>
              </a:rPr>
              <a:t>Verificar o nível de óleo do motor. Se estiver baixo, completar;</a:t>
            </a:r>
          </a:p>
          <a:p>
            <a:pPr marL="514350" indent="-514350" algn="just">
              <a:lnSpc>
                <a:spcPct val="150000"/>
              </a:lnSpc>
              <a:buClr>
                <a:schemeClr val="tx1"/>
              </a:buClr>
              <a:buSzPct val="97000"/>
              <a:buFont typeface="Calibri" pitchFamily="34" charset="0"/>
              <a:buAutoNum type="arabicPeriod"/>
              <a:defRPr/>
            </a:pPr>
            <a:r>
              <a:rPr lang="pt-BR" altLang="pt-BR" sz="2000" b="1" dirty="0" smtClean="0">
                <a:latin typeface="Times New Roman" pitchFamily="18" charset="0"/>
                <a:cs typeface="Times New Roman" pitchFamily="18" charset="0"/>
              </a:rPr>
              <a:t>Trocar o óleo do motor a cada 1.500 min. de trabalho e o óleo do compressor a cada 2 meses.</a:t>
            </a:r>
          </a:p>
          <a:p>
            <a:pPr marL="514350" indent="-514350">
              <a:buClr>
                <a:srgbClr val="C00000"/>
              </a:buClr>
              <a:buSzPct val="97000"/>
              <a:buFont typeface="Wingdings 2" pitchFamily="18" charset="2"/>
              <a:buNone/>
              <a:defRPr/>
            </a:pPr>
            <a:endParaRPr lang="pt-BR" altLang="pt-BR" sz="2400" dirty="0" smtClean="0"/>
          </a:p>
        </p:txBody>
      </p:sp>
    </p:spTree>
  </p:cSld>
  <p:clrMapOvr>
    <a:masterClrMapping/>
  </p:clrMapOvr>
  <p:transition spd="med">
    <p:wedg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Espaço Reservado para Conteúdo 13"/>
          <p:cNvSpPr>
            <a:spLocks noGrp="1"/>
          </p:cNvSpPr>
          <p:nvPr>
            <p:ph idx="1"/>
          </p:nvPr>
        </p:nvSpPr>
        <p:spPr>
          <a:xfrm>
            <a:off x="266700" y="1214438"/>
            <a:ext cx="8431213" cy="3286125"/>
          </a:xfrm>
        </p:spPr>
        <p:txBody>
          <a:bodyPr/>
          <a:lstStyle/>
          <a:p>
            <a:pPr marL="514350" indent="-514350" algn="just">
              <a:lnSpc>
                <a:spcPct val="150000"/>
              </a:lnSpc>
              <a:buClr>
                <a:schemeClr val="tx1"/>
              </a:buClr>
              <a:buSzPct val="97000"/>
              <a:buFont typeface="+mj-lt"/>
              <a:buAutoNum type="arabicPeriod" startAt="5"/>
              <a:defRPr/>
            </a:pPr>
            <a:r>
              <a:rPr lang="pt-BR" sz="2000" b="1" dirty="0" smtClean="0">
                <a:latin typeface="Times New Roman" pitchFamily="18" charset="0"/>
                <a:cs typeface="Times New Roman" pitchFamily="18" charset="0"/>
              </a:rPr>
              <a:t>Lavar o sistema de inseticida com álcool, mudando a alavanca da torneira do equipamento para a posição de saída de álcool, e ao término de cada nebulização, durante 30 segundos.</a:t>
            </a:r>
          </a:p>
          <a:p>
            <a:pPr marL="514350" indent="-514350" algn="just">
              <a:lnSpc>
                <a:spcPct val="150000"/>
              </a:lnSpc>
              <a:buClr>
                <a:schemeClr val="tx1"/>
              </a:buClr>
              <a:buSzPct val="97000"/>
              <a:buFont typeface="+mj-lt"/>
              <a:buAutoNum type="arabicPeriod" startAt="5"/>
              <a:defRPr/>
            </a:pPr>
            <a:r>
              <a:rPr lang="pt-BR" sz="2000" b="1" dirty="0" smtClean="0">
                <a:latin typeface="Times New Roman" pitchFamily="18" charset="0"/>
                <a:cs typeface="Times New Roman" pitchFamily="18" charset="0"/>
              </a:rPr>
              <a:t>Conservação o canhão sempre voltado para baixo quando não estiver operando, evitando que entre água dentro do compressor quando a máquina for lavada ou estiver tempo chuvoso.</a:t>
            </a:r>
          </a:p>
          <a:p>
            <a:pPr>
              <a:buClr>
                <a:schemeClr val="tx1"/>
              </a:buClr>
              <a:defRPr/>
            </a:pPr>
            <a:endParaRPr lang="pt-BR" sz="2400" b="1" dirty="0" smtClean="0"/>
          </a:p>
        </p:txBody>
      </p:sp>
      <p:sp>
        <p:nvSpPr>
          <p:cNvPr id="10" name="Título 12"/>
          <p:cNvSpPr>
            <a:spLocks noGrp="1"/>
          </p:cNvSpPr>
          <p:nvPr>
            <p:ph type="title"/>
          </p:nvPr>
        </p:nvSpPr>
        <p:spPr>
          <a:xfrm>
            <a:off x="500063" y="0"/>
            <a:ext cx="8516937" cy="1214438"/>
          </a:xfrm>
        </p:spPr>
        <p:txBody>
          <a:bodyPr/>
          <a:lstStyle/>
          <a:p>
            <a:pPr algn="ctr">
              <a:defRPr/>
            </a:pPr>
            <a:r>
              <a:rPr lang="pt-BR" altLang="pt-BR" sz="2800" dirty="0" smtClean="0">
                <a:solidFill>
                  <a:srgbClr val="FFC000"/>
                </a:solidFill>
                <a:latin typeface="Times New Roman" pitchFamily="18" charset="0"/>
                <a:cs typeface="Times New Roman" pitchFamily="18" charset="0"/>
              </a:rPr>
              <a:t>Obrigações e observações básicas</a:t>
            </a:r>
            <a:br>
              <a:rPr lang="pt-BR" altLang="pt-BR" sz="2800" dirty="0" smtClean="0">
                <a:solidFill>
                  <a:srgbClr val="FFC000"/>
                </a:solidFill>
                <a:latin typeface="Times New Roman" pitchFamily="18" charset="0"/>
                <a:cs typeface="Times New Roman" pitchFamily="18" charset="0"/>
              </a:rPr>
            </a:br>
            <a:r>
              <a:rPr lang="pt-BR" altLang="pt-BR" sz="2800" dirty="0" smtClean="0">
                <a:solidFill>
                  <a:srgbClr val="FFC000"/>
                </a:solidFill>
                <a:latin typeface="Times New Roman" pitchFamily="18" charset="0"/>
                <a:cs typeface="Times New Roman" pitchFamily="18" charset="0"/>
              </a:rPr>
              <a:t> a serem cumpridas pelo operador</a:t>
            </a:r>
          </a:p>
        </p:txBody>
      </p:sp>
    </p:spTree>
  </p:cSld>
  <p:clrMapOvr>
    <a:masterClrMapping/>
  </p:clrMapOvr>
  <p:transition spd="med">
    <p:wedg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12"/>
          <p:cNvSpPr>
            <a:spLocks noGrp="1"/>
          </p:cNvSpPr>
          <p:nvPr>
            <p:ph type="title"/>
          </p:nvPr>
        </p:nvSpPr>
        <p:spPr>
          <a:xfrm>
            <a:off x="500063" y="-142875"/>
            <a:ext cx="8516937" cy="1000125"/>
          </a:xfrm>
        </p:spPr>
        <p:txBody>
          <a:bodyPr/>
          <a:lstStyle/>
          <a:p>
            <a:pPr algn="ctr">
              <a:defRPr/>
            </a:pPr>
            <a:r>
              <a:rPr lang="pt-BR" altLang="pt-BR" sz="2800" dirty="0" smtClean="0">
                <a:solidFill>
                  <a:srgbClr val="FFC000"/>
                </a:solidFill>
                <a:latin typeface="Times New Roman" pitchFamily="18" charset="0"/>
                <a:cs typeface="Times New Roman" pitchFamily="18" charset="0"/>
              </a:rPr>
              <a:t>Obrigações e observações básicas</a:t>
            </a:r>
            <a:br>
              <a:rPr lang="pt-BR" altLang="pt-BR" sz="2800" dirty="0" smtClean="0">
                <a:solidFill>
                  <a:srgbClr val="FFC000"/>
                </a:solidFill>
                <a:latin typeface="Times New Roman" pitchFamily="18" charset="0"/>
                <a:cs typeface="Times New Roman" pitchFamily="18" charset="0"/>
              </a:rPr>
            </a:br>
            <a:r>
              <a:rPr lang="pt-BR" altLang="pt-BR" sz="2800" dirty="0" smtClean="0">
                <a:solidFill>
                  <a:srgbClr val="FFC000"/>
                </a:solidFill>
                <a:latin typeface="Times New Roman" pitchFamily="18" charset="0"/>
                <a:cs typeface="Times New Roman" pitchFamily="18" charset="0"/>
              </a:rPr>
              <a:t> a serem cumpridas pelo operador</a:t>
            </a:r>
          </a:p>
        </p:txBody>
      </p:sp>
      <p:sp>
        <p:nvSpPr>
          <p:cNvPr id="10" name="Espaço Reservado para Conteúdo 12"/>
          <p:cNvSpPr>
            <a:spLocks noGrp="1"/>
          </p:cNvSpPr>
          <p:nvPr>
            <p:ph idx="1"/>
          </p:nvPr>
        </p:nvSpPr>
        <p:spPr>
          <a:xfrm>
            <a:off x="266700" y="642938"/>
            <a:ext cx="8431213" cy="4572000"/>
          </a:xfrm>
        </p:spPr>
        <p:txBody>
          <a:bodyPr/>
          <a:lstStyle/>
          <a:p>
            <a:pPr marL="514350" indent="-514350" algn="just">
              <a:lnSpc>
                <a:spcPct val="150000"/>
              </a:lnSpc>
              <a:buClr>
                <a:schemeClr val="tx1"/>
              </a:buClr>
              <a:buSzPct val="97000"/>
              <a:buFont typeface="+mj-lt"/>
              <a:buAutoNum type="arabicPeriod" startAt="7"/>
              <a:defRPr/>
            </a:pPr>
            <a:r>
              <a:rPr lang="pt-BR" sz="2400" b="1" dirty="0" smtClean="0">
                <a:latin typeface="Times New Roman" pitchFamily="18" charset="0"/>
                <a:cs typeface="Times New Roman" pitchFamily="18" charset="0"/>
              </a:rPr>
              <a:t>A posição da boquilha da descarga canhão é de 45° de inclinação para cima, em direção ao objetivo a ser </a:t>
            </a:r>
            <a:r>
              <a:rPr lang="pt-BR" sz="2400" b="1" dirty="0" err="1" smtClean="0">
                <a:latin typeface="Times New Roman" pitchFamily="18" charset="0"/>
                <a:cs typeface="Times New Roman" pitchFamily="18" charset="0"/>
              </a:rPr>
              <a:t>nebulizado</a:t>
            </a:r>
            <a:endParaRPr lang="pt-BR" sz="2400" b="1" dirty="0" smtClean="0">
              <a:latin typeface="Times New Roman" pitchFamily="18" charset="0"/>
              <a:cs typeface="Times New Roman" pitchFamily="18" charset="0"/>
            </a:endParaRPr>
          </a:p>
          <a:p>
            <a:pPr marL="514350" indent="-514350" algn="just">
              <a:lnSpc>
                <a:spcPct val="150000"/>
              </a:lnSpc>
              <a:buClr>
                <a:schemeClr val="tx1"/>
              </a:buClr>
              <a:buSzPct val="97000"/>
              <a:buFont typeface="+mj-lt"/>
              <a:buAutoNum type="arabicPeriod" startAt="7"/>
              <a:defRPr/>
            </a:pPr>
            <a:r>
              <a:rPr lang="pt-BR" sz="2400" b="1" dirty="0" smtClean="0">
                <a:latin typeface="Times New Roman" pitchFamily="18" charset="0"/>
                <a:cs typeface="Times New Roman" pitchFamily="18" charset="0"/>
              </a:rPr>
              <a:t>Limpar o filtro de inseticida após o término de cada aplicação.</a:t>
            </a:r>
          </a:p>
          <a:p>
            <a:pPr marL="514350" indent="-514350" algn="just">
              <a:lnSpc>
                <a:spcPct val="150000"/>
              </a:lnSpc>
              <a:buClr>
                <a:schemeClr val="tx1"/>
              </a:buClr>
              <a:buSzPct val="97000"/>
              <a:buFont typeface="+mj-lt"/>
              <a:buAutoNum type="arabicPeriod" startAt="7"/>
              <a:defRPr/>
            </a:pPr>
            <a:r>
              <a:rPr lang="pt-BR" sz="2400" b="1" dirty="0" smtClean="0">
                <a:latin typeface="Times New Roman" pitchFamily="18" charset="0"/>
                <a:cs typeface="Times New Roman" pitchFamily="18" charset="0"/>
              </a:rPr>
              <a:t>Cada equipe que termina a jornada de trabalho, deve passar a máquina para outra, devidamente limpa e abastecida.</a:t>
            </a:r>
          </a:p>
          <a:p>
            <a:pPr>
              <a:defRPr/>
            </a:pPr>
            <a:endParaRPr lang="pt-BR" sz="2800" b="1" dirty="0" smtClean="0"/>
          </a:p>
          <a:p>
            <a:pPr>
              <a:buFont typeface="Wingdings 2" pitchFamily="18" charset="2"/>
              <a:buNone/>
              <a:defRPr/>
            </a:pPr>
            <a:endParaRPr lang="pt-BR" sz="2800" b="1" dirty="0"/>
          </a:p>
        </p:txBody>
      </p:sp>
    </p:spTree>
  </p:cSld>
  <p:clrMapOvr>
    <a:masterClrMapping/>
  </p:clrMapOvr>
  <p:transition spd="med">
    <p:wedg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12"/>
          <p:cNvSpPr>
            <a:spLocks noGrp="1"/>
          </p:cNvSpPr>
          <p:nvPr>
            <p:ph type="title"/>
          </p:nvPr>
        </p:nvSpPr>
        <p:spPr>
          <a:xfrm>
            <a:off x="500063" y="0"/>
            <a:ext cx="8516937" cy="1214438"/>
          </a:xfrm>
        </p:spPr>
        <p:txBody>
          <a:bodyPr/>
          <a:lstStyle/>
          <a:p>
            <a:pPr algn="ctr">
              <a:defRPr/>
            </a:pPr>
            <a:r>
              <a:rPr lang="pt-BR" altLang="pt-BR" sz="2800" dirty="0" smtClean="0">
                <a:solidFill>
                  <a:srgbClr val="FFC000"/>
                </a:solidFill>
                <a:latin typeface="Times New Roman" pitchFamily="18" charset="0"/>
                <a:cs typeface="Times New Roman" pitchFamily="18" charset="0"/>
              </a:rPr>
              <a:t>Obrigações e observações básicas</a:t>
            </a:r>
            <a:br>
              <a:rPr lang="pt-BR" altLang="pt-BR" sz="2800" dirty="0" smtClean="0">
                <a:solidFill>
                  <a:srgbClr val="FFC000"/>
                </a:solidFill>
                <a:latin typeface="Times New Roman" pitchFamily="18" charset="0"/>
                <a:cs typeface="Times New Roman" pitchFamily="18" charset="0"/>
              </a:rPr>
            </a:br>
            <a:r>
              <a:rPr lang="pt-BR" altLang="pt-BR" sz="2800" dirty="0" smtClean="0">
                <a:solidFill>
                  <a:srgbClr val="FFC000"/>
                </a:solidFill>
                <a:latin typeface="Times New Roman" pitchFamily="18" charset="0"/>
                <a:cs typeface="Times New Roman" pitchFamily="18" charset="0"/>
              </a:rPr>
              <a:t> a serem cumpridas pelo operador</a:t>
            </a:r>
          </a:p>
        </p:txBody>
      </p:sp>
      <p:sp>
        <p:nvSpPr>
          <p:cNvPr id="10" name="Espaço Reservado para Conteúdo 13"/>
          <p:cNvSpPr>
            <a:spLocks noGrp="1"/>
          </p:cNvSpPr>
          <p:nvPr>
            <p:ph idx="1"/>
          </p:nvPr>
        </p:nvSpPr>
        <p:spPr>
          <a:xfrm>
            <a:off x="195263" y="1285875"/>
            <a:ext cx="8502650" cy="4572000"/>
          </a:xfrm>
        </p:spPr>
        <p:txBody>
          <a:bodyPr/>
          <a:lstStyle/>
          <a:p>
            <a:pPr marL="725488" indent="-725488" algn="just">
              <a:lnSpc>
                <a:spcPct val="150000"/>
              </a:lnSpc>
              <a:buClr>
                <a:schemeClr val="tx1"/>
              </a:buClr>
              <a:buSzPct val="97000"/>
              <a:buFont typeface="Calibri" pitchFamily="34" charset="0"/>
              <a:buAutoNum type="arabicPeriod" startAt="10"/>
              <a:defRPr/>
            </a:pPr>
            <a:r>
              <a:rPr lang="pt-BR" altLang="pt-BR" sz="2400" b="1" dirty="0" smtClean="0">
                <a:latin typeface="Times New Roman" pitchFamily="18" charset="0"/>
                <a:cs typeface="Times New Roman" pitchFamily="18" charset="0"/>
              </a:rPr>
              <a:t>Medir a vazão da máquina periodicamente com uma proveta para se certificar se a vazão está correta. Isto é 210 ml/minutos.</a:t>
            </a:r>
          </a:p>
          <a:p>
            <a:pPr marL="725488" indent="-725488" algn="just">
              <a:lnSpc>
                <a:spcPct val="150000"/>
              </a:lnSpc>
              <a:buClr>
                <a:schemeClr val="tx1"/>
              </a:buClr>
              <a:buSzPct val="97000"/>
              <a:buFont typeface="Calibri" pitchFamily="34" charset="0"/>
              <a:buAutoNum type="arabicPeriod" startAt="10"/>
              <a:defRPr/>
            </a:pPr>
            <a:r>
              <a:rPr lang="pt-BR" altLang="pt-BR" sz="2400" b="1" dirty="0" smtClean="0">
                <a:latin typeface="Times New Roman" pitchFamily="18" charset="0"/>
                <a:cs typeface="Times New Roman" pitchFamily="18" charset="0"/>
              </a:rPr>
              <a:t>Verificar a pressão da máquina antes de iniciar a operação, que deverá ser de 3,5 </a:t>
            </a:r>
            <a:r>
              <a:rPr lang="pt-BR" altLang="pt-BR" sz="2400" b="1" dirty="0" err="1" smtClean="0">
                <a:latin typeface="Times New Roman" pitchFamily="18" charset="0"/>
                <a:cs typeface="Times New Roman" pitchFamily="18" charset="0"/>
              </a:rPr>
              <a:t>lbs</a:t>
            </a:r>
            <a:r>
              <a:rPr lang="pt-BR" altLang="pt-BR" sz="2400" b="1" dirty="0" smtClean="0">
                <a:latin typeface="Times New Roman" pitchFamily="18" charset="0"/>
                <a:cs typeface="Times New Roman" pitchFamily="18" charset="0"/>
              </a:rPr>
              <a:t>/</a:t>
            </a:r>
            <a:r>
              <a:rPr lang="pt-BR" altLang="pt-BR" sz="2400" b="1" dirty="0" err="1" smtClean="0">
                <a:latin typeface="Times New Roman" pitchFamily="18" charset="0"/>
                <a:cs typeface="Times New Roman" pitchFamily="18" charset="0"/>
              </a:rPr>
              <a:t>polª</a:t>
            </a:r>
            <a:r>
              <a:rPr lang="pt-BR" altLang="pt-BR" sz="2400" b="1" dirty="0" smtClean="0">
                <a:latin typeface="Times New Roman" pitchFamily="18" charset="0"/>
                <a:cs typeface="Times New Roman" pitchFamily="18" charset="0"/>
              </a:rPr>
              <a:t>.</a:t>
            </a:r>
          </a:p>
        </p:txBody>
      </p:sp>
    </p:spTree>
  </p:cSld>
  <p:clrMapOvr>
    <a:masterClrMapping/>
  </p:clrMapOvr>
  <p:transition spd="med">
    <p:wedg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2"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12"/>
          <p:cNvSpPr>
            <a:spLocks noGrp="1"/>
          </p:cNvSpPr>
          <p:nvPr>
            <p:ph type="title"/>
          </p:nvPr>
        </p:nvSpPr>
        <p:spPr>
          <a:xfrm>
            <a:off x="822325" y="-142875"/>
            <a:ext cx="8964613" cy="1347788"/>
          </a:xfrm>
        </p:spPr>
        <p:txBody>
          <a:bodyPr/>
          <a:lstStyle/>
          <a:p>
            <a:pPr algn="ctr">
              <a:defRPr/>
            </a:pPr>
            <a:r>
              <a:rPr lang="pt-BR" altLang="pt-BR" sz="2800" dirty="0" smtClean="0">
                <a:solidFill>
                  <a:srgbClr val="FFC000"/>
                </a:solidFill>
                <a:latin typeface="Times New Roman" pitchFamily="18" charset="0"/>
                <a:cs typeface="Times New Roman" pitchFamily="18" charset="0"/>
              </a:rPr>
              <a:t>Obrigações do motorista da </a:t>
            </a:r>
            <a:r>
              <a:rPr lang="pt-BR" altLang="pt-BR" sz="2800" dirty="0" err="1" smtClean="0">
                <a:solidFill>
                  <a:srgbClr val="FFC000"/>
                </a:solidFill>
                <a:latin typeface="Times New Roman" pitchFamily="18" charset="0"/>
                <a:cs typeface="Times New Roman" pitchFamily="18" charset="0"/>
              </a:rPr>
              <a:t>Leco</a:t>
            </a:r>
            <a:r>
              <a:rPr lang="pt-BR" altLang="pt-BR" sz="2800" dirty="0" smtClean="0">
                <a:solidFill>
                  <a:srgbClr val="FFC000"/>
                </a:solidFill>
                <a:latin typeface="Times New Roman" pitchFamily="18" charset="0"/>
                <a:cs typeface="Times New Roman" pitchFamily="18" charset="0"/>
              </a:rPr>
              <a:t> com relação ao trabalho.</a:t>
            </a:r>
          </a:p>
        </p:txBody>
      </p:sp>
      <p:sp>
        <p:nvSpPr>
          <p:cNvPr id="10" name="Espaço Reservado para Conteúdo 13"/>
          <p:cNvSpPr>
            <a:spLocks noGrp="1"/>
          </p:cNvSpPr>
          <p:nvPr>
            <p:ph idx="1"/>
          </p:nvPr>
        </p:nvSpPr>
        <p:spPr>
          <a:xfrm>
            <a:off x="517525" y="1214438"/>
            <a:ext cx="8769350" cy="3214687"/>
          </a:xfrm>
        </p:spPr>
        <p:txBody>
          <a:bodyPr/>
          <a:lstStyle/>
          <a:p>
            <a:pPr algn="just">
              <a:lnSpc>
                <a:spcPct val="150000"/>
              </a:lnSpc>
              <a:buClr>
                <a:schemeClr val="tx1"/>
              </a:buClr>
              <a:buSzPct val="97000"/>
              <a:buFont typeface="Wingdings" panose="05000000000000000000" pitchFamily="2" charset="2"/>
              <a:buChar char="Ø"/>
              <a:defRPr/>
            </a:pPr>
            <a:r>
              <a:rPr lang="pt-BR" altLang="pt-BR" sz="2000" b="1" dirty="0" smtClean="0"/>
              <a:t>Verificar as condições da viatura que transporta a máquina.</a:t>
            </a:r>
          </a:p>
          <a:p>
            <a:pPr algn="just">
              <a:lnSpc>
                <a:spcPct val="150000"/>
              </a:lnSpc>
              <a:buClr>
                <a:schemeClr val="tx1"/>
              </a:buClr>
              <a:buSzPct val="97000"/>
              <a:buFont typeface="Wingdings" panose="05000000000000000000" pitchFamily="2" charset="2"/>
              <a:buChar char="Ø"/>
              <a:defRPr/>
            </a:pPr>
            <a:r>
              <a:rPr lang="pt-BR" altLang="pt-BR" sz="2000" b="1" dirty="0" smtClean="0"/>
              <a:t>A máquina e a viatura devem estar abastecidas com combustível suficiente para o trabalho do dia. </a:t>
            </a:r>
          </a:p>
          <a:p>
            <a:pPr algn="just">
              <a:lnSpc>
                <a:spcPct val="150000"/>
              </a:lnSpc>
              <a:buClr>
                <a:schemeClr val="tx1"/>
              </a:buClr>
              <a:buSzPct val="97000"/>
              <a:buFont typeface="Wingdings" panose="05000000000000000000" pitchFamily="2" charset="2"/>
              <a:buChar char="Ø"/>
              <a:defRPr/>
            </a:pPr>
            <a:r>
              <a:rPr lang="pt-BR" altLang="pt-BR" sz="2000" b="1" dirty="0" smtClean="0"/>
              <a:t>A velocidade de deslocamento da viatura que transporta a máquina é de </a:t>
            </a:r>
            <a:r>
              <a:rPr lang="pt-BR" altLang="pt-BR" sz="2000" b="1" dirty="0" smtClean="0">
                <a:latin typeface="Arial" charset="0"/>
                <a:cs typeface="Arial" charset="0"/>
              </a:rPr>
              <a:t>10</a:t>
            </a:r>
            <a:r>
              <a:rPr lang="pt-BR" altLang="pt-BR" sz="2000" b="1" dirty="0" smtClean="0"/>
              <a:t> km/h. Quando estiver </a:t>
            </a:r>
            <a:r>
              <a:rPr lang="pt-BR" altLang="pt-BR" sz="2000" b="1" dirty="0" err="1" smtClean="0"/>
              <a:t>nebulizando</a:t>
            </a:r>
            <a:r>
              <a:rPr lang="pt-BR" altLang="pt-BR" sz="2000" b="1" dirty="0" smtClean="0"/>
              <a:t>, e nos deslocamentos a área a ser </a:t>
            </a:r>
            <a:r>
              <a:rPr lang="pt-BR" altLang="pt-BR" sz="2000" b="1" dirty="0" err="1" smtClean="0"/>
              <a:t>nebulizada</a:t>
            </a:r>
            <a:r>
              <a:rPr lang="pt-BR" altLang="pt-BR" sz="2000" b="1" dirty="0" smtClean="0"/>
              <a:t> é de. 60 km/hora.</a:t>
            </a:r>
          </a:p>
          <a:p>
            <a:pPr>
              <a:defRPr/>
            </a:pPr>
            <a:endParaRPr lang="pt-BR" altLang="pt-BR" sz="2000" b="1" dirty="0" smtClean="0"/>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11"/>
          <p:cNvSpPr>
            <a:spLocks noGrp="1"/>
          </p:cNvSpPr>
          <p:nvPr>
            <p:ph type="title"/>
          </p:nvPr>
        </p:nvSpPr>
        <p:spPr>
          <a:xfrm>
            <a:off x="1003300" y="-142875"/>
            <a:ext cx="8069263" cy="1143000"/>
          </a:xfrm>
        </p:spPr>
        <p:txBody>
          <a:bodyPr/>
          <a:lstStyle/>
          <a:p>
            <a:pPr algn="ctr">
              <a:defRPr/>
            </a:pPr>
            <a:r>
              <a:rPr lang="pt-BR" altLang="pt-BR" sz="3200" dirty="0" smtClean="0">
                <a:solidFill>
                  <a:srgbClr val="FFC000"/>
                </a:solidFill>
                <a:latin typeface="Times New Roman" pitchFamily="18" charset="0"/>
                <a:cs typeface="Times New Roman" pitchFamily="18" charset="0"/>
              </a:rPr>
              <a:t>Cuidados na hora da nebulização</a:t>
            </a:r>
            <a:endParaRPr lang="pt-BR" altLang="pt-BR" sz="3200" dirty="0" smtClean="0">
              <a:solidFill>
                <a:srgbClr val="FFC000"/>
              </a:solidFill>
            </a:endParaRPr>
          </a:p>
        </p:txBody>
      </p:sp>
      <p:sp>
        <p:nvSpPr>
          <p:cNvPr id="10" name="Espaço Reservado para Conteúdo 15"/>
          <p:cNvSpPr>
            <a:spLocks noGrp="1"/>
          </p:cNvSpPr>
          <p:nvPr>
            <p:ph sz="half" idx="4294967295"/>
          </p:nvPr>
        </p:nvSpPr>
        <p:spPr>
          <a:xfrm>
            <a:off x="357188" y="1643063"/>
            <a:ext cx="5411787" cy="2857500"/>
          </a:xfrm>
        </p:spPr>
        <p:txBody>
          <a:bodyPr/>
          <a:lstStyle/>
          <a:p>
            <a:pPr marL="571500" indent="-571500">
              <a:buClr>
                <a:schemeClr val="tx1"/>
              </a:buClr>
              <a:buSzPct val="97000"/>
              <a:buFont typeface="Wingdings" panose="05000000000000000000" pitchFamily="2" charset="2"/>
              <a:buNone/>
              <a:defRPr/>
            </a:pPr>
            <a:r>
              <a:rPr lang="pt-BR" sz="2400" b="1" dirty="0" smtClean="0">
                <a:latin typeface="Times New Roman" pitchFamily="18" charset="0"/>
                <a:cs typeface="Times New Roman" pitchFamily="18" charset="0"/>
              </a:rPr>
              <a:t>       Quando passar em frente a padarias, hospitais, pontos de ônibus, hortas florestais, apiários (criadouros de abelhas), plantações, armazéns, supermercados, açougues, muros que impeçam a penetração do inseticida.</a:t>
            </a:r>
          </a:p>
          <a:p>
            <a:pPr marL="514350" indent="-514350">
              <a:buFont typeface="Wingdings 2" pitchFamily="18" charset="2"/>
              <a:buNone/>
              <a:defRPr/>
            </a:pPr>
            <a:endParaRPr lang="pt-BR" sz="2000" dirty="0">
              <a:solidFill>
                <a:srgbClr val="FFC000"/>
              </a:solidFill>
            </a:endParaRPr>
          </a:p>
        </p:txBody>
      </p:sp>
    </p:spTree>
  </p:cSld>
  <p:clrMapOvr>
    <a:masterClrMapping/>
  </p:clrMapOvr>
  <p:transition spd="med">
    <p:wipe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SC01221"/>
          <p:cNvPicPr>
            <a:picLocks noChangeAspect="1" noChangeArrowheads="1"/>
          </p:cNvPicPr>
          <p:nvPr/>
        </p:nvPicPr>
        <p:blipFill>
          <a:blip r:embed="rId2" cstate="print">
            <a:extLst/>
          </a:blip>
          <a:srcRect/>
          <a:stretch>
            <a:fillRect/>
          </a:stretch>
        </p:blipFill>
        <p:spPr bwMode="auto">
          <a:xfrm>
            <a:off x="-1071602" y="-500084"/>
            <a:ext cx="9055529" cy="5088433"/>
          </a:xfrm>
          <a:prstGeom prst="rect">
            <a:avLst/>
          </a:prstGeom>
          <a:ln>
            <a:noFill/>
          </a:ln>
          <a:effectLst>
            <a:softEdge rad="112500"/>
          </a:effectLst>
          <a:scene3d>
            <a:camera prst="orthographicFront">
              <a:rot lat="0" lon="0" rev="0"/>
            </a:camera>
            <a:lightRig rig="chilly" dir="t">
              <a:rot lat="0" lon="0" rev="18480000"/>
            </a:lightRig>
          </a:scene3d>
          <a:sp3d prstMaterial="clear">
            <a:bevelT h="63500"/>
          </a:sp3d>
          <a:extLst/>
        </p:spPr>
      </p:pic>
      <p:sp>
        <p:nvSpPr>
          <p:cNvPr id="6147" name="Text Box 4"/>
          <p:cNvSpPr txBox="1">
            <a:spLocks noChangeArrowheads="1"/>
          </p:cNvSpPr>
          <p:nvPr/>
        </p:nvSpPr>
        <p:spPr bwMode="auto">
          <a:xfrm>
            <a:off x="0" y="987574"/>
            <a:ext cx="5940152" cy="3539430"/>
          </a:xfrm>
          <a:prstGeom prst="rect">
            <a:avLst/>
          </a:prstGeom>
          <a:noFill/>
          <a:ln>
            <a:noFill/>
          </a:ln>
          <a:effectLst>
            <a:glow rad="63500">
              <a:schemeClr val="accent1">
                <a:satMod val="175000"/>
                <a:alpha val="40000"/>
              </a:schemeClr>
            </a:glow>
            <a:innerShdw blurRad="63500" dist="50800" dir="18900000">
              <a:prstClr val="black">
                <a:alpha val="50000"/>
              </a:prstClr>
            </a:innerShdw>
          </a:effectLs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r>
              <a:rPr lang="pt-BR" altLang="pt-BR" sz="1600" b="1" u="sng" dirty="0" smtClean="0"/>
              <a:t>Vantagens:</a:t>
            </a:r>
          </a:p>
          <a:p>
            <a:pPr algn="ctr" eaLnBrk="1" hangingPunct="1">
              <a:defRPr/>
            </a:pPr>
            <a:endParaRPr lang="pt-BR" altLang="pt-BR" sz="1600" b="1" u="sng" dirty="0" smtClean="0"/>
          </a:p>
          <a:p>
            <a:pPr marL="342900" indent="-342900" algn="just" eaLnBrk="1" hangingPunct="1">
              <a:buFont typeface="Wingdings" pitchFamily="2" charset="2"/>
              <a:buChar char="q"/>
              <a:defRPr/>
            </a:pPr>
            <a:r>
              <a:rPr lang="pt-BR" altLang="pt-BR" sz="1600" b="1" dirty="0" smtClean="0"/>
              <a:t> Redução rápida da população adulta de </a:t>
            </a:r>
            <a:r>
              <a:rPr lang="pt-BR" altLang="pt-BR" sz="1600" b="1" i="1" dirty="0" smtClean="0"/>
              <a:t>Aedes;</a:t>
            </a:r>
          </a:p>
          <a:p>
            <a:pPr marL="342900" indent="-342900" algn="just" eaLnBrk="1" hangingPunct="1">
              <a:buFont typeface="Wingdings" pitchFamily="2" charset="2"/>
              <a:buChar char="q"/>
              <a:defRPr/>
            </a:pPr>
            <a:endParaRPr lang="pt-BR" altLang="pt-BR" sz="1600" b="1" i="1" dirty="0" smtClean="0"/>
          </a:p>
          <a:p>
            <a:pPr marL="342900" indent="-342900" algn="just" eaLnBrk="1" hangingPunct="1">
              <a:buFont typeface="Wingdings" pitchFamily="2" charset="2"/>
              <a:buChar char="q"/>
              <a:defRPr/>
            </a:pPr>
            <a:r>
              <a:rPr lang="pt-BR" altLang="pt-BR" sz="1600" b="1" dirty="0" smtClean="0"/>
              <a:t> Alto rendimento com maior área tratada por unidade de tempo;</a:t>
            </a:r>
          </a:p>
          <a:p>
            <a:pPr marL="342900" indent="-342900" algn="just" eaLnBrk="1" hangingPunct="1">
              <a:buFont typeface="Wingdings" pitchFamily="2" charset="2"/>
              <a:buChar char="q"/>
              <a:defRPr/>
            </a:pPr>
            <a:endParaRPr lang="pt-BR" altLang="pt-BR" sz="1600" b="1" dirty="0" smtClean="0"/>
          </a:p>
          <a:p>
            <a:pPr marL="342900" indent="-342900" algn="just" eaLnBrk="1" hangingPunct="1">
              <a:buFont typeface="Wingdings" pitchFamily="2" charset="2"/>
              <a:buChar char="q"/>
              <a:defRPr/>
            </a:pPr>
            <a:r>
              <a:rPr lang="pt-BR" altLang="pt-BR" sz="1600" b="1" dirty="0" smtClean="0"/>
              <a:t> Melhor </a:t>
            </a:r>
            <a:r>
              <a:rPr lang="pt-BR" altLang="pt-BR" sz="1600" b="1" dirty="0" err="1" smtClean="0"/>
              <a:t>adesividade</a:t>
            </a:r>
            <a:r>
              <a:rPr lang="pt-BR" altLang="pt-BR" sz="1600" b="1" dirty="0" smtClean="0"/>
              <a:t> das partículas no corpo do mosquito adulto;</a:t>
            </a:r>
          </a:p>
          <a:p>
            <a:pPr marL="342900" indent="-342900" algn="just" eaLnBrk="1" hangingPunct="1">
              <a:buFont typeface="Wingdings" pitchFamily="2" charset="2"/>
              <a:buChar char="q"/>
              <a:defRPr/>
            </a:pPr>
            <a:endParaRPr lang="pt-BR" altLang="pt-BR" sz="1600" b="1" dirty="0" smtClean="0"/>
          </a:p>
          <a:p>
            <a:pPr marL="342900" indent="-342900" algn="just" eaLnBrk="1" hangingPunct="1">
              <a:buFont typeface="Wingdings" pitchFamily="2" charset="2"/>
              <a:buChar char="q"/>
              <a:defRPr/>
            </a:pPr>
            <a:r>
              <a:rPr lang="pt-BR" altLang="pt-BR" sz="1600" b="1" dirty="0" smtClean="0"/>
              <a:t> Por serem as partículas muito pequenas e leves, são carregadas pelo ar, podendo ser lançadas a uma distância compatível com a largura dos quarteirões.</a:t>
            </a:r>
          </a:p>
          <a:p>
            <a:pPr algn="just" eaLnBrk="1" hangingPunct="1">
              <a:defRPr/>
            </a:pPr>
            <a:r>
              <a:rPr lang="pt-BR" altLang="pt-BR" sz="1600" b="1" dirty="0" smtClean="0"/>
              <a:t> </a:t>
            </a:r>
          </a:p>
        </p:txBody>
      </p:sp>
      <p:sp>
        <p:nvSpPr>
          <p:cNvPr id="26626" name="Text Box 4"/>
          <p:cNvSpPr txBox="1">
            <a:spLocks noChangeArrowheads="1"/>
          </p:cNvSpPr>
          <p:nvPr/>
        </p:nvSpPr>
        <p:spPr bwMode="auto">
          <a:xfrm>
            <a:off x="1473634" y="249238"/>
            <a:ext cx="6279283" cy="461665"/>
          </a:xfrm>
          <a:prstGeom prst="rect">
            <a:avLst/>
          </a:prstGeom>
          <a:noFill/>
          <a:ln>
            <a:noFill/>
          </a:ln>
          <a:effectLst>
            <a:glow rad="101600">
              <a:schemeClr val="accent1">
                <a:satMod val="175000"/>
                <a:alpha val="40000"/>
              </a:schemeClr>
            </a:glow>
            <a:reflection blurRad="6350" stA="52000" endA="300" endPos="35000" dir="5400000" sy="-100000" algn="bl" rotWithShape="0"/>
          </a:effectLs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defRPr/>
            </a:pPr>
            <a:r>
              <a:rPr lang="pt-BR" altLang="pt-BR" sz="2400" b="1" dirty="0" smtClean="0">
                <a:effectLst>
                  <a:glow rad="101600">
                    <a:schemeClr val="accent1">
                      <a:satMod val="175000"/>
                      <a:alpha val="40000"/>
                    </a:schemeClr>
                  </a:glow>
                  <a:reflection blurRad="6350" stA="55000" endA="300" endPos="45500" dir="5400000" sy="-100000" algn="bl" rotWithShape="0"/>
                </a:effectLst>
              </a:rPr>
              <a:t>Tratamento a Ultra baixo Volume - UBV</a:t>
            </a:r>
          </a:p>
        </p:txBody>
      </p:sp>
      <p:grpSp>
        <p:nvGrpSpPr>
          <p:cNvPr id="9223" name="Grupo 3"/>
          <p:cNvGrpSpPr>
            <a:grpSpLocks/>
          </p:cNvGrpSpPr>
          <p:nvPr/>
        </p:nvGrpSpPr>
        <p:grpSpPr bwMode="auto">
          <a:xfrm>
            <a:off x="34925" y="33338"/>
            <a:ext cx="1512888" cy="600075"/>
            <a:chOff x="107504" y="33468"/>
            <a:chExt cx="2592288" cy="873742"/>
          </a:xfrm>
        </p:grpSpPr>
        <p:sp>
          <p:nvSpPr>
            <p:cNvPr id="5" name="Retângulo de cantos arredondados 4"/>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6" name="Retângulo de cantos arredondados 5"/>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pic>
        <p:nvPicPr>
          <p:cNvPr id="10" name="Picture 4" descr="DSC01223"/>
          <p:cNvPicPr>
            <a:picLocks noChangeAspect="1" noChangeArrowheads="1"/>
          </p:cNvPicPr>
          <p:nvPr/>
        </p:nvPicPr>
        <p:blipFill>
          <a:blip r:embed="rId3" cstate="print">
            <a:extLst/>
          </a:blip>
          <a:srcRect/>
          <a:stretch>
            <a:fillRect/>
          </a:stretch>
        </p:blipFill>
        <p:spPr bwMode="auto">
          <a:xfrm>
            <a:off x="5579417" y="1851670"/>
            <a:ext cx="2953023" cy="1800200"/>
          </a:xfrm>
          <a:prstGeom prst="rect">
            <a:avLst/>
          </a:prstGeom>
          <a:noFill/>
          <a:ln>
            <a:noFill/>
          </a:ln>
          <a:effectLst>
            <a:outerShdw blurRad="184150" dist="241300" dir="11520000" sx="110000" sy="110000" algn="ctr">
              <a:srgbClr val="000000">
                <a:alpha val="18000"/>
              </a:srgbClr>
            </a:outerShdw>
            <a:reflection blurRad="6350" stA="50000" endA="300" endPos="550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1000"/>
                                        <p:tgtEl>
                                          <p:spTgt spid="26626"/>
                                        </p:tgtEl>
                                      </p:cBhvr>
                                    </p:animEffect>
                                    <p:anim calcmode="lin" valueType="num">
                                      <p:cBhvr>
                                        <p:cTn id="8" dur="1000" fill="hold"/>
                                        <p:tgtEl>
                                          <p:spTgt spid="26626"/>
                                        </p:tgtEl>
                                        <p:attrNameLst>
                                          <p:attrName>ppt_x</p:attrName>
                                        </p:attrNameLst>
                                      </p:cBhvr>
                                      <p:tavLst>
                                        <p:tav tm="0">
                                          <p:val>
                                            <p:strVal val="#ppt_x"/>
                                          </p:val>
                                        </p:tav>
                                        <p:tav tm="100000">
                                          <p:val>
                                            <p:strVal val="#ppt_x"/>
                                          </p:val>
                                        </p:tav>
                                      </p:tavLst>
                                    </p:anim>
                                    <p:anim calcmode="lin" valueType="num">
                                      <p:cBhvr>
                                        <p:cTn id="9" dur="1000" fill="hold"/>
                                        <p:tgtEl>
                                          <p:spTgt spid="26626"/>
                                        </p:tgtEl>
                                        <p:attrNameLst>
                                          <p:attrName>ppt_y</p:attrName>
                                        </p:attrNameLst>
                                      </p:cBhvr>
                                      <p:tavLst>
                                        <p:tav tm="0">
                                          <p:val>
                                            <p:strVal val="#ppt_y+.1"/>
                                          </p:val>
                                        </p:tav>
                                        <p:tav tm="100000">
                                          <p:val>
                                            <p:strVal val="#ppt_y"/>
                                          </p:val>
                                        </p:tav>
                                      </p:tavLst>
                                    </p:anim>
                                  </p:childTnLst>
                                </p:cTn>
                              </p:par>
                              <p:par>
                                <p:cTn id="10" presetID="45"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ppt_w</p:attrName>
                                        </p:attrNameLst>
                                      </p:cBhvr>
                                      <p:tavLst>
                                        <p:tav tm="0" fmla="#ppt_w*sin(2.5*pi*$)">
                                          <p:val>
                                            <p:fltVal val="0"/>
                                          </p:val>
                                        </p:tav>
                                        <p:tav tm="100000">
                                          <p:val>
                                            <p:fltVal val="1"/>
                                          </p:val>
                                        </p:tav>
                                      </p:tavLst>
                                    </p:anim>
                                    <p:anim calcmode="lin" valueType="num">
                                      <p:cBhvr>
                                        <p:cTn id="14" dur="2000" fill="hold"/>
                                        <p:tgtEl>
                                          <p:spTgt spid="10"/>
                                        </p:tgtEl>
                                        <p:attrNameLst>
                                          <p:attrName>ppt_h</p:attrName>
                                        </p:attrNameLst>
                                      </p:cBhvr>
                                      <p:tavLst>
                                        <p:tav tm="0">
                                          <p:val>
                                            <p:strVal val="#ppt_h"/>
                                          </p:val>
                                        </p:tav>
                                        <p:tav tm="100000">
                                          <p:val>
                                            <p:strVal val="#ppt_h"/>
                                          </p:val>
                                        </p:tav>
                                      </p:tavLst>
                                    </p:anim>
                                  </p:childTnLst>
                                </p:cTn>
                              </p:par>
                              <p:par>
                                <p:cTn id="15" presetID="42" presetClass="entr" presetSubtype="0" fill="hold" nodeType="with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fade">
                                      <p:cBhvr>
                                        <p:cTn id="17" dur="1000"/>
                                        <p:tgtEl>
                                          <p:spTgt spid="6147"/>
                                        </p:tgtEl>
                                      </p:cBhvr>
                                    </p:animEffect>
                                    <p:anim calcmode="lin" valueType="num">
                                      <p:cBhvr>
                                        <p:cTn id="18" dur="1000" fill="hold"/>
                                        <p:tgtEl>
                                          <p:spTgt spid="6147"/>
                                        </p:tgtEl>
                                        <p:attrNameLst>
                                          <p:attrName>ppt_x</p:attrName>
                                        </p:attrNameLst>
                                      </p:cBhvr>
                                      <p:tavLst>
                                        <p:tav tm="0">
                                          <p:val>
                                            <p:strVal val="#ppt_x"/>
                                          </p:val>
                                        </p:tav>
                                        <p:tav tm="100000">
                                          <p:val>
                                            <p:strVal val="#ppt_x"/>
                                          </p:val>
                                        </p:tav>
                                      </p:tavLst>
                                    </p:anim>
                                    <p:anim calcmode="lin" valueType="num">
                                      <p:cBhvr>
                                        <p:cTn id="19"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12"/>
          <p:cNvSpPr>
            <a:spLocks noGrp="1"/>
          </p:cNvSpPr>
          <p:nvPr>
            <p:ph type="title"/>
          </p:nvPr>
        </p:nvSpPr>
        <p:spPr>
          <a:xfrm>
            <a:off x="750888" y="-142875"/>
            <a:ext cx="8964612" cy="1143000"/>
          </a:xfrm>
        </p:spPr>
        <p:txBody>
          <a:bodyPr/>
          <a:lstStyle/>
          <a:p>
            <a:pPr algn="ctr">
              <a:defRPr/>
            </a:pPr>
            <a:r>
              <a:rPr lang="pt-BR" altLang="pt-BR" sz="2400" dirty="0" smtClean="0">
                <a:solidFill>
                  <a:srgbClr val="FFC000"/>
                </a:solidFill>
                <a:latin typeface="Times New Roman" pitchFamily="18" charset="0"/>
                <a:cs typeface="Times New Roman" pitchFamily="18" charset="0"/>
              </a:rPr>
              <a:t>EQUIPAMENTOS DE PROTEÇÃO DO SERVIDOR</a:t>
            </a:r>
          </a:p>
        </p:txBody>
      </p:sp>
      <p:sp>
        <p:nvSpPr>
          <p:cNvPr id="10" name="Espaço Reservado para Conteúdo 13"/>
          <p:cNvSpPr>
            <a:spLocks noGrp="1"/>
          </p:cNvSpPr>
          <p:nvPr>
            <p:ph idx="1"/>
          </p:nvPr>
        </p:nvSpPr>
        <p:spPr>
          <a:xfrm>
            <a:off x="338138" y="1285875"/>
            <a:ext cx="8178800" cy="3714750"/>
          </a:xfrm>
        </p:spPr>
        <p:txBody>
          <a:bodyPr/>
          <a:lstStyle/>
          <a:p>
            <a:pPr marL="514350" indent="-514350" algn="just">
              <a:buClr>
                <a:schemeClr val="tx1"/>
              </a:buClr>
              <a:buSzPct val="97000"/>
              <a:buFont typeface="+mj-lt"/>
              <a:buAutoNum type="arabicPeriod"/>
              <a:defRPr/>
            </a:pPr>
            <a:r>
              <a:rPr lang="pt-BR" sz="2400" b="1" dirty="0" smtClean="0">
                <a:latin typeface="Times New Roman" pitchFamily="18" charset="0"/>
                <a:cs typeface="Times New Roman" pitchFamily="18" charset="0"/>
              </a:rPr>
              <a:t>Camisa de caqui com mangas compridas.</a:t>
            </a:r>
          </a:p>
          <a:p>
            <a:pPr marL="514350" indent="-514350" algn="just">
              <a:buClr>
                <a:schemeClr val="tx1"/>
              </a:buClr>
              <a:buSzPct val="97000"/>
              <a:buFont typeface="+mj-lt"/>
              <a:buAutoNum type="arabicPeriod"/>
              <a:defRPr/>
            </a:pPr>
            <a:r>
              <a:rPr lang="pt-BR" sz="2400" b="1" dirty="0" smtClean="0">
                <a:latin typeface="Times New Roman" pitchFamily="18" charset="0"/>
                <a:cs typeface="Times New Roman" pitchFamily="18" charset="0"/>
              </a:rPr>
              <a:t>Luvas.</a:t>
            </a:r>
          </a:p>
          <a:p>
            <a:pPr marL="514350" indent="-514350" algn="just">
              <a:buClr>
                <a:schemeClr val="tx1"/>
              </a:buClr>
              <a:buSzPct val="97000"/>
              <a:buFont typeface="+mj-lt"/>
              <a:buAutoNum type="arabicPeriod"/>
              <a:defRPr/>
            </a:pPr>
            <a:r>
              <a:rPr lang="pt-BR" sz="2400" b="1" dirty="0" smtClean="0">
                <a:latin typeface="Times New Roman" pitchFamily="18" charset="0"/>
                <a:cs typeface="Times New Roman" pitchFamily="18" charset="0"/>
              </a:rPr>
              <a:t>Botas.</a:t>
            </a:r>
          </a:p>
          <a:p>
            <a:pPr marL="514350" indent="-514350" algn="just">
              <a:buClr>
                <a:schemeClr val="tx1"/>
              </a:buClr>
              <a:buSzPct val="97000"/>
              <a:buFont typeface="+mj-lt"/>
              <a:buAutoNum type="arabicPeriod"/>
              <a:defRPr/>
            </a:pPr>
            <a:r>
              <a:rPr lang="pt-BR" sz="2400" b="1" dirty="0" smtClean="0">
                <a:latin typeface="Times New Roman" pitchFamily="18" charset="0"/>
                <a:cs typeface="Times New Roman" pitchFamily="18" charset="0"/>
              </a:rPr>
              <a:t>Viseiras ou óculos de proteção.</a:t>
            </a:r>
          </a:p>
          <a:p>
            <a:pPr marL="514350" indent="-514350" algn="just">
              <a:buClr>
                <a:schemeClr val="tx1"/>
              </a:buClr>
              <a:buSzPct val="97000"/>
              <a:buFont typeface="+mj-lt"/>
              <a:buAutoNum type="arabicPeriod"/>
              <a:defRPr/>
            </a:pPr>
            <a:r>
              <a:rPr lang="pt-BR" sz="2400" b="1" dirty="0" smtClean="0">
                <a:latin typeface="Times New Roman" pitchFamily="18" charset="0"/>
                <a:cs typeface="Times New Roman" pitchFamily="18" charset="0"/>
              </a:rPr>
              <a:t>Máscaras de proteção.</a:t>
            </a:r>
          </a:p>
          <a:p>
            <a:pPr marL="514350" indent="-514350" algn="just">
              <a:buClr>
                <a:schemeClr val="tx1"/>
              </a:buClr>
              <a:buSzPct val="97000"/>
              <a:buFont typeface="+mj-lt"/>
              <a:buAutoNum type="arabicPeriod"/>
              <a:defRPr/>
            </a:pPr>
            <a:r>
              <a:rPr lang="pt-BR" sz="2400" b="1" dirty="0" smtClean="0">
                <a:latin typeface="Times New Roman" pitchFamily="18" charset="0"/>
                <a:cs typeface="Times New Roman" pitchFamily="18" charset="0"/>
              </a:rPr>
              <a:t>Boné ou capacete de proteção.</a:t>
            </a:r>
          </a:p>
          <a:p>
            <a:pPr marL="514350" indent="-514350" algn="just">
              <a:buClr>
                <a:schemeClr val="tx1"/>
              </a:buClr>
              <a:buSzPct val="97000"/>
              <a:buFont typeface="+mj-lt"/>
              <a:buAutoNum type="arabicPeriod"/>
              <a:defRPr/>
            </a:pPr>
            <a:r>
              <a:rPr lang="pt-BR" sz="2400" b="1" dirty="0" smtClean="0">
                <a:latin typeface="Times New Roman" pitchFamily="18" charset="0"/>
                <a:cs typeface="Times New Roman" pitchFamily="18" charset="0"/>
              </a:rPr>
              <a:t>Protetor auricular</a:t>
            </a:r>
          </a:p>
          <a:p>
            <a:pPr marL="514350" indent="-514350" algn="just">
              <a:buClr>
                <a:schemeClr val="tx1"/>
              </a:buClr>
              <a:buSzPct val="97000"/>
              <a:buFont typeface="+mj-lt"/>
              <a:buAutoNum type="arabicPeriod"/>
              <a:defRPr/>
            </a:pPr>
            <a:r>
              <a:rPr lang="pt-BR" sz="2400" b="1" dirty="0" smtClean="0">
                <a:latin typeface="Times New Roman" pitchFamily="18" charset="0"/>
                <a:cs typeface="Times New Roman" pitchFamily="18" charset="0"/>
              </a:rPr>
              <a:t>Flanela.</a:t>
            </a:r>
          </a:p>
          <a:p>
            <a:pPr>
              <a:buFont typeface="Wingdings 2" pitchFamily="18" charset="2"/>
              <a:buNone/>
              <a:defRPr/>
            </a:pPr>
            <a:endParaRPr lang="pt-BR" sz="2400" b="1" dirty="0"/>
          </a:p>
        </p:txBody>
      </p:sp>
    </p:spTree>
  </p:cSld>
  <p:clrMapOvr>
    <a:masterClrMapping/>
  </p:clrMapOvr>
  <p:transition spd="med">
    <p:wipe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3"/>
          <p:cNvSpPr>
            <a:spLocks noGrp="1"/>
          </p:cNvSpPr>
          <p:nvPr>
            <p:ph type="title"/>
          </p:nvPr>
        </p:nvSpPr>
        <p:spPr>
          <a:xfrm>
            <a:off x="2214563" y="71438"/>
            <a:ext cx="4857750" cy="785812"/>
          </a:xfrm>
        </p:spPr>
        <p:txBody>
          <a:bodyPr/>
          <a:lstStyle/>
          <a:p>
            <a:pPr algn="ctr">
              <a:defRPr/>
            </a:pPr>
            <a:r>
              <a:rPr lang="pt-BR" altLang="pt-BR" sz="2800" dirty="0" smtClean="0">
                <a:solidFill>
                  <a:srgbClr val="FFC000"/>
                </a:solidFill>
                <a:latin typeface="Times New Roman" pitchFamily="18" charset="0"/>
                <a:cs typeface="Times New Roman" pitchFamily="18" charset="0"/>
              </a:rPr>
              <a:t>BOMBA COSTAL</a:t>
            </a:r>
          </a:p>
        </p:txBody>
      </p:sp>
      <p:sp>
        <p:nvSpPr>
          <p:cNvPr id="11" name="Espaço Reservado para Conteúdo 6"/>
          <p:cNvSpPr>
            <a:spLocks noGrp="1"/>
          </p:cNvSpPr>
          <p:nvPr>
            <p:ph sz="quarter" idx="4294967295"/>
          </p:nvPr>
        </p:nvSpPr>
        <p:spPr>
          <a:xfrm>
            <a:off x="-71438" y="1143000"/>
            <a:ext cx="7143751" cy="2000250"/>
          </a:xfrm>
        </p:spPr>
        <p:txBody>
          <a:bodyPr/>
          <a:lstStyle/>
          <a:p>
            <a:pPr algn="just">
              <a:lnSpc>
                <a:spcPct val="150000"/>
              </a:lnSpc>
              <a:buClr>
                <a:schemeClr val="tx1"/>
              </a:buClr>
              <a:buSzPct val="97000"/>
              <a:buFont typeface="Wingdings" panose="05000000000000000000" pitchFamily="2" charset="2"/>
              <a:buChar char="Ø"/>
              <a:defRPr/>
            </a:pPr>
            <a:r>
              <a:rPr lang="pt-BR" altLang="pt-BR" sz="2000" b="1" u="sng" dirty="0" smtClean="0">
                <a:solidFill>
                  <a:srgbClr val="FFC000"/>
                </a:solidFill>
              </a:rPr>
              <a:t>BOMBA COSTAL</a:t>
            </a:r>
            <a:r>
              <a:rPr lang="pt-BR" altLang="pt-BR" sz="2000" b="1" dirty="0" smtClean="0">
                <a:solidFill>
                  <a:srgbClr val="FFC000"/>
                </a:solidFill>
              </a:rPr>
              <a:t>  </a:t>
            </a:r>
            <a:r>
              <a:rPr lang="pt-BR" altLang="pt-BR" sz="2000" b="1" dirty="0" smtClean="0"/>
              <a:t>é um equipamento do tipo costal, utilizado em locais de difícil acesso onde a </a:t>
            </a:r>
            <a:r>
              <a:rPr lang="pt-BR" altLang="pt-BR" sz="2000" b="1" dirty="0" err="1" smtClean="0"/>
              <a:t>Leco</a:t>
            </a:r>
            <a:r>
              <a:rPr lang="pt-BR" altLang="pt-BR" sz="2000" b="1" dirty="0" smtClean="0"/>
              <a:t> não pode </a:t>
            </a:r>
            <a:r>
              <a:rPr lang="pt-BR" altLang="pt-BR" sz="2000" b="1" dirty="0" err="1" smtClean="0"/>
              <a:t>nebulizar</a:t>
            </a:r>
            <a:r>
              <a:rPr lang="pt-BR" altLang="pt-BR" sz="2000" b="1" dirty="0" smtClean="0"/>
              <a:t>. Exemplos: Favelas, vielas, morros, ilhas, encostas e etc.</a:t>
            </a:r>
          </a:p>
          <a:p>
            <a:pPr>
              <a:buFont typeface="Wingdings 2" pitchFamily="18" charset="2"/>
              <a:buNone/>
              <a:defRPr/>
            </a:pPr>
            <a:endParaRPr lang="pt-BR" altLang="pt-BR" sz="2800" dirty="0" smtClean="0"/>
          </a:p>
        </p:txBody>
      </p:sp>
      <p:sp>
        <p:nvSpPr>
          <p:cNvPr id="12" name="Espaço Reservado para Conteúdo 8"/>
          <p:cNvSpPr>
            <a:spLocks noGrp="1"/>
          </p:cNvSpPr>
          <p:nvPr>
            <p:ph sz="quarter" idx="4294967295"/>
          </p:nvPr>
        </p:nvSpPr>
        <p:spPr>
          <a:xfrm>
            <a:off x="-214313" y="3429000"/>
            <a:ext cx="6429376" cy="1500188"/>
          </a:xfrm>
        </p:spPr>
        <p:txBody>
          <a:bodyPr/>
          <a:lstStyle/>
          <a:p>
            <a:pPr algn="just">
              <a:buClr>
                <a:srgbClr val="C00000"/>
              </a:buClr>
              <a:buSzPct val="97000"/>
              <a:buFont typeface="Wingdings" panose="05000000000000000000" pitchFamily="2" charset="2"/>
              <a:buNone/>
              <a:defRPr/>
            </a:pPr>
            <a:r>
              <a:rPr lang="pt-BR" altLang="pt-BR" sz="1800" b="1" dirty="0" smtClean="0"/>
              <a:t>     OBS.: </a:t>
            </a:r>
            <a:r>
              <a:rPr lang="pt-BR" altLang="pt-BR" sz="1800" dirty="0" smtClean="0"/>
              <a:t>A BOMBA COSTAL é um equipamento que foi projetado originalmente para pulverização de lavouras, e está sendo usado eventualmente em Campanhas de Saúde Pública</a:t>
            </a:r>
            <a:r>
              <a:rPr lang="pt-BR" altLang="pt-BR" sz="2400" dirty="0" smtClean="0"/>
              <a:t>.</a:t>
            </a:r>
          </a:p>
          <a:p>
            <a:pPr>
              <a:defRPr/>
            </a:pPr>
            <a:endParaRPr lang="pt-BR" altLang="pt-BR" sz="2400" dirty="0" smtClean="0"/>
          </a:p>
        </p:txBody>
      </p:sp>
      <p:pic>
        <p:nvPicPr>
          <p:cNvPr id="13" name="Picture 2"/>
          <p:cNvPicPr>
            <a:picLocks noChangeAspect="1" noChangeArrowheads="1"/>
          </p:cNvPicPr>
          <p:nvPr/>
        </p:nvPicPr>
        <p:blipFill>
          <a:blip r:embed="rId2"/>
          <a:srcRect/>
          <a:stretch>
            <a:fillRect/>
          </a:stretch>
        </p:blipFill>
        <p:spPr bwMode="auto">
          <a:xfrm>
            <a:off x="6357950" y="2709605"/>
            <a:ext cx="2714644" cy="2076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1"/>
          <p:cNvSpPr>
            <a:spLocks noGrp="1"/>
          </p:cNvSpPr>
          <p:nvPr>
            <p:ph type="title"/>
          </p:nvPr>
        </p:nvSpPr>
        <p:spPr>
          <a:xfrm>
            <a:off x="1146175" y="-142875"/>
            <a:ext cx="8069263" cy="1143000"/>
          </a:xfrm>
        </p:spPr>
        <p:txBody>
          <a:bodyPr/>
          <a:lstStyle/>
          <a:p>
            <a:pPr algn="ctr">
              <a:defRPr/>
            </a:pPr>
            <a:r>
              <a:rPr lang="pt-BR" altLang="pt-BR" sz="3200" dirty="0" smtClean="0">
                <a:solidFill>
                  <a:srgbClr val="FFC000"/>
                </a:solidFill>
                <a:latin typeface="Times New Roman" pitchFamily="18" charset="0"/>
                <a:cs typeface="Times New Roman" pitchFamily="18" charset="0"/>
              </a:rPr>
              <a:t>Componentes principais do equipamento</a:t>
            </a:r>
          </a:p>
        </p:txBody>
      </p:sp>
      <p:sp>
        <p:nvSpPr>
          <p:cNvPr id="10" name="Espaço Reservado para Conteúdo 6"/>
          <p:cNvSpPr>
            <a:spLocks noGrp="1"/>
          </p:cNvSpPr>
          <p:nvPr>
            <p:ph idx="1"/>
          </p:nvPr>
        </p:nvSpPr>
        <p:spPr>
          <a:xfrm>
            <a:off x="195263" y="1428750"/>
            <a:ext cx="8769350" cy="3571875"/>
          </a:xfrm>
        </p:spPr>
        <p:txBody>
          <a:bodyPr/>
          <a:lstStyle/>
          <a:p>
            <a:pPr marL="446088" indent="-446088" algn="just">
              <a:buClr>
                <a:schemeClr val="tx1"/>
              </a:buClr>
              <a:buSzPct val="97000"/>
              <a:defRPr/>
            </a:pPr>
            <a:r>
              <a:rPr lang="pt-BR" sz="2000" b="1" dirty="0" smtClean="0"/>
              <a:t>Tanque de líquidos</a:t>
            </a:r>
          </a:p>
          <a:p>
            <a:pPr marL="446088" indent="-446088" algn="just">
              <a:buClr>
                <a:schemeClr val="tx1"/>
              </a:buClr>
              <a:buSzPct val="97000"/>
              <a:defRPr/>
            </a:pPr>
            <a:r>
              <a:rPr lang="pt-BR" sz="2000" b="1" dirty="0" smtClean="0"/>
              <a:t>Tanque de combustível</a:t>
            </a:r>
          </a:p>
          <a:p>
            <a:pPr marL="446088" indent="-446088" algn="just">
              <a:buClr>
                <a:schemeClr val="tx1"/>
              </a:buClr>
              <a:buSzPct val="97000"/>
              <a:defRPr/>
            </a:pPr>
            <a:r>
              <a:rPr lang="pt-BR" sz="2000" b="1" dirty="0" smtClean="0"/>
              <a:t>Bocal de saída do ar.</a:t>
            </a:r>
          </a:p>
          <a:p>
            <a:pPr marL="446088" indent="-446088" algn="just">
              <a:buClr>
                <a:schemeClr val="tx1"/>
              </a:buClr>
              <a:buSzPct val="97000"/>
              <a:defRPr/>
            </a:pPr>
            <a:r>
              <a:rPr lang="pt-BR" sz="2000" b="1" dirty="0" smtClean="0"/>
              <a:t>Filtro de combustível.</a:t>
            </a:r>
          </a:p>
          <a:p>
            <a:pPr marL="446088" indent="-446088" algn="just">
              <a:buClr>
                <a:schemeClr val="tx1"/>
              </a:buClr>
              <a:buSzPct val="97000"/>
              <a:defRPr/>
            </a:pPr>
            <a:r>
              <a:rPr lang="pt-BR" sz="2000" b="1" dirty="0" smtClean="0"/>
              <a:t>Filtro de ar.</a:t>
            </a:r>
          </a:p>
          <a:p>
            <a:pPr marL="446088" indent="-446088" algn="just">
              <a:buClr>
                <a:schemeClr val="tx1"/>
              </a:buClr>
              <a:buSzPct val="97000"/>
              <a:defRPr/>
            </a:pPr>
            <a:r>
              <a:rPr lang="pt-BR" sz="2000" b="1" dirty="0" smtClean="0"/>
              <a:t>Partida sincronizada.</a:t>
            </a:r>
          </a:p>
          <a:p>
            <a:pPr marL="446088" indent="-446088" algn="just">
              <a:buClr>
                <a:schemeClr val="tx1"/>
              </a:buClr>
              <a:buSzPct val="97000"/>
              <a:defRPr/>
            </a:pPr>
            <a:r>
              <a:rPr lang="pt-BR" sz="2000" b="1" dirty="0" err="1" smtClean="0"/>
              <a:t>Mangote</a:t>
            </a:r>
            <a:r>
              <a:rPr lang="pt-BR" sz="2000" b="1" dirty="0" smtClean="0"/>
              <a:t> direcional do inseticida (sistema descarga).</a:t>
            </a:r>
          </a:p>
          <a:p>
            <a:pPr marL="446088" indent="-446088" algn="just">
              <a:buClr>
                <a:schemeClr val="tx1"/>
              </a:buClr>
              <a:buSzPct val="97000"/>
              <a:defRPr/>
            </a:pPr>
            <a:r>
              <a:rPr lang="pt-BR" sz="2000" b="1" dirty="0" smtClean="0"/>
              <a:t>Motor.</a:t>
            </a:r>
          </a:p>
          <a:p>
            <a:pPr marL="446088" indent="-446088" algn="just">
              <a:buClr>
                <a:schemeClr val="tx1"/>
              </a:buClr>
              <a:buSzPct val="97000"/>
              <a:defRPr/>
            </a:pPr>
            <a:r>
              <a:rPr lang="pt-BR" sz="2000" b="1" dirty="0" smtClean="0"/>
              <a:t>Acelerador.</a:t>
            </a:r>
          </a:p>
          <a:p>
            <a:pPr>
              <a:buFont typeface="Wingdings 2" pitchFamily="18" charset="2"/>
              <a:buNone/>
              <a:defRPr/>
            </a:pPr>
            <a:endParaRPr lang="pt-BR" sz="2400" b="1" dirty="0"/>
          </a:p>
        </p:txBody>
      </p:sp>
    </p:spTree>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1"/>
          <p:cNvSpPr>
            <a:spLocks noGrp="1"/>
          </p:cNvSpPr>
          <p:nvPr>
            <p:ph type="title"/>
          </p:nvPr>
        </p:nvSpPr>
        <p:spPr>
          <a:xfrm>
            <a:off x="2589213" y="0"/>
            <a:ext cx="4840287" cy="785813"/>
          </a:xfrm>
        </p:spPr>
        <p:txBody>
          <a:bodyPr/>
          <a:lstStyle/>
          <a:p>
            <a:pPr algn="ctr">
              <a:defRPr/>
            </a:pPr>
            <a:r>
              <a:rPr lang="pt-BR" altLang="pt-BR" sz="3600" dirty="0" smtClean="0">
                <a:solidFill>
                  <a:srgbClr val="FFFF00"/>
                </a:solidFill>
                <a:latin typeface="Times New Roman" pitchFamily="18" charset="0"/>
                <a:cs typeface="Times New Roman" pitchFamily="18" charset="0"/>
              </a:rPr>
              <a:t>Funcionamento</a:t>
            </a:r>
          </a:p>
        </p:txBody>
      </p:sp>
      <p:sp>
        <p:nvSpPr>
          <p:cNvPr id="10" name="Espaço Reservado para Conteúdo 4"/>
          <p:cNvSpPr>
            <a:spLocks noGrp="1"/>
          </p:cNvSpPr>
          <p:nvPr>
            <p:ph sz="quarter" idx="4294967295"/>
          </p:nvPr>
        </p:nvSpPr>
        <p:spPr>
          <a:xfrm>
            <a:off x="266700" y="1357313"/>
            <a:ext cx="8502650" cy="3357562"/>
          </a:xfrm>
        </p:spPr>
        <p:txBody>
          <a:bodyPr/>
          <a:lstStyle/>
          <a:p>
            <a:pPr algn="just">
              <a:buClr>
                <a:schemeClr val="tx1"/>
              </a:buClr>
              <a:buSzPct val="98000"/>
              <a:buFont typeface="Wingdings" panose="05000000000000000000" pitchFamily="2" charset="2"/>
              <a:buChar char="Ø"/>
              <a:defRPr/>
            </a:pPr>
            <a:r>
              <a:rPr lang="pt-BR" altLang="pt-BR" sz="2000" b="1" dirty="0" smtClean="0"/>
              <a:t>Abastecer tanque de combustível.</a:t>
            </a:r>
          </a:p>
          <a:p>
            <a:pPr algn="just">
              <a:buClr>
                <a:schemeClr val="tx1"/>
              </a:buClr>
              <a:buSzPct val="98000"/>
              <a:buFont typeface="Wingdings" panose="05000000000000000000" pitchFamily="2" charset="2"/>
              <a:buChar char="Ø"/>
              <a:defRPr/>
            </a:pPr>
            <a:r>
              <a:rPr lang="pt-BR" altLang="pt-BR" sz="2000" b="1" dirty="0" smtClean="0"/>
              <a:t>Verificar se não existe nenhum vazamento de combustível na máquina.</a:t>
            </a:r>
          </a:p>
          <a:p>
            <a:pPr algn="just">
              <a:buClr>
                <a:schemeClr val="tx1"/>
              </a:buClr>
              <a:buSzPct val="98000"/>
              <a:buFont typeface="Wingdings" panose="05000000000000000000" pitchFamily="2" charset="2"/>
              <a:buChar char="Ø"/>
              <a:defRPr/>
            </a:pPr>
            <a:r>
              <a:rPr lang="pt-BR" altLang="pt-BR" sz="2000" b="1" dirty="0" smtClean="0"/>
              <a:t>Abrir a torneira de combustível (3) alavanca para baixo.</a:t>
            </a:r>
          </a:p>
          <a:p>
            <a:pPr algn="just">
              <a:buClr>
                <a:schemeClr val="tx1"/>
              </a:buClr>
              <a:buSzPct val="98000"/>
              <a:buFont typeface="Wingdings" panose="05000000000000000000" pitchFamily="2" charset="2"/>
              <a:buChar char="Ø"/>
              <a:defRPr/>
            </a:pPr>
            <a:r>
              <a:rPr lang="pt-BR" altLang="pt-BR" sz="2000" b="1" dirty="0" smtClean="0"/>
              <a:t>Colocar alavanca de aceleração (4) para cima, posição (3).</a:t>
            </a:r>
          </a:p>
          <a:p>
            <a:pPr algn="just">
              <a:buClr>
                <a:schemeClr val="tx1"/>
              </a:buClr>
              <a:buSzPct val="98000"/>
              <a:buFont typeface="Wingdings" panose="05000000000000000000" pitchFamily="2" charset="2"/>
              <a:buChar char="Ø"/>
              <a:defRPr/>
            </a:pPr>
            <a:r>
              <a:rPr lang="pt-BR" altLang="pt-BR" sz="2000" b="1" dirty="0" smtClean="0"/>
              <a:t>Colocar alavanca afogadora (7) para cima.</a:t>
            </a:r>
          </a:p>
          <a:p>
            <a:pPr algn="just">
              <a:buClr>
                <a:schemeClr val="tx1"/>
              </a:buClr>
              <a:buSzPct val="98000"/>
              <a:buFont typeface="Wingdings" panose="05000000000000000000" pitchFamily="2" charset="2"/>
              <a:buChar char="Ø"/>
              <a:defRPr/>
            </a:pPr>
            <a:r>
              <a:rPr lang="pt-BR" altLang="pt-BR" sz="2000" b="1" dirty="0" smtClean="0"/>
              <a:t>Puxar manopla da partida (9) suavemente colocando a mão direita no </a:t>
            </a:r>
            <a:r>
              <a:rPr lang="pt-BR" altLang="pt-BR" sz="2000" b="1" dirty="0" err="1" smtClean="0"/>
              <a:t>cabeçal</a:t>
            </a:r>
            <a:r>
              <a:rPr lang="pt-BR" altLang="pt-BR" sz="2000" b="1" dirty="0" smtClean="0"/>
              <a:t> da partida </a:t>
            </a:r>
            <a:r>
              <a:rPr lang="pt-BR" altLang="pt-BR" sz="2000" b="1" dirty="0" err="1" smtClean="0"/>
              <a:t>sineronizada</a:t>
            </a:r>
            <a:r>
              <a:rPr lang="pt-BR" altLang="pt-BR" sz="2000" b="1" dirty="0" smtClean="0"/>
              <a:t> (8) e mão esquerda na manopla da partida (9).</a:t>
            </a:r>
          </a:p>
          <a:p>
            <a:pPr>
              <a:buFont typeface="Wingdings 2" pitchFamily="18" charset="2"/>
              <a:buNone/>
              <a:defRPr/>
            </a:pPr>
            <a:endParaRPr lang="pt-BR" altLang="pt-BR" sz="2400" dirty="0" smtClean="0"/>
          </a:p>
        </p:txBody>
      </p:sp>
    </p:spTree>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12" name="Espaço Reservado para Texto 2"/>
          <p:cNvSpPr txBox="1">
            <a:spLocks/>
          </p:cNvSpPr>
          <p:nvPr/>
        </p:nvSpPr>
        <p:spPr bwMode="auto">
          <a:xfrm>
            <a:off x="1571625" y="142875"/>
            <a:ext cx="2376488" cy="658813"/>
          </a:xfrm>
          <a:prstGeom prst="rect">
            <a:avLst/>
          </a:prstGeom>
          <a:noFill/>
          <a:ln w="9525">
            <a:noFill/>
            <a:miter lim="800000"/>
            <a:headEnd/>
            <a:tailEnd/>
          </a:ln>
          <a:effectLst/>
        </p:spPr>
        <p:txBody>
          <a:bodyPr/>
          <a:lstStyle/>
          <a:p>
            <a:pPr marL="342900" indent="-342900">
              <a:spcBef>
                <a:spcPct val="20000"/>
              </a:spcBef>
              <a:buClr>
                <a:schemeClr val="hlink"/>
              </a:buClr>
              <a:buSzPct val="70000"/>
              <a:buFont typeface="Wingdings" pitchFamily="2" charset="2"/>
              <a:buChar char="n"/>
              <a:defRPr/>
            </a:pPr>
            <a:r>
              <a:rPr lang="pt-BR" altLang="pt-BR" sz="2800" b="1" kern="0" dirty="0">
                <a:solidFill>
                  <a:srgbClr val="FFFF00"/>
                </a:solidFill>
                <a:effectLst>
                  <a:outerShdw blurRad="38100" dist="38100" dir="2700000" algn="tl">
                    <a:srgbClr val="000000"/>
                  </a:outerShdw>
                </a:effectLst>
                <a:latin typeface="Times New Roman" pitchFamily="18" charset="0"/>
                <a:cs typeface="Times New Roman" pitchFamily="18" charset="0"/>
              </a:rPr>
              <a:t>OBS.:</a:t>
            </a:r>
          </a:p>
          <a:p>
            <a:pPr marL="342900" indent="-342900">
              <a:spcBef>
                <a:spcPct val="20000"/>
              </a:spcBef>
              <a:buClr>
                <a:schemeClr val="hlink"/>
              </a:buClr>
              <a:buSzPct val="70000"/>
              <a:buFont typeface="Wingdings" pitchFamily="2" charset="2"/>
              <a:buChar char="n"/>
              <a:defRPr/>
            </a:pPr>
            <a:endParaRPr lang="pt-BR" altLang="pt-BR" sz="2800" b="1" kern="0" dirty="0">
              <a:solidFill>
                <a:srgbClr val="FFFF00"/>
              </a:solidFill>
              <a:effectLst>
                <a:outerShdw blurRad="38100" dist="38100" dir="2700000" algn="tl">
                  <a:srgbClr val="000000"/>
                </a:outerShdw>
              </a:effectLst>
              <a:latin typeface="+mn-lt"/>
            </a:endParaRPr>
          </a:p>
        </p:txBody>
      </p:sp>
      <p:sp>
        <p:nvSpPr>
          <p:cNvPr id="13" name="Espaço Reservado para Conteúdo 4"/>
          <p:cNvSpPr>
            <a:spLocks noGrp="1"/>
          </p:cNvSpPr>
          <p:nvPr>
            <p:ph sz="quarter" idx="4294967295"/>
          </p:nvPr>
        </p:nvSpPr>
        <p:spPr>
          <a:xfrm>
            <a:off x="195263" y="1357313"/>
            <a:ext cx="8805862" cy="4429125"/>
          </a:xfrm>
        </p:spPr>
        <p:txBody>
          <a:bodyPr/>
          <a:lstStyle/>
          <a:p>
            <a:pPr marL="457200" indent="-457200">
              <a:buClr>
                <a:schemeClr val="tx1"/>
              </a:buClr>
              <a:buSzPct val="98000"/>
              <a:buFont typeface="+mj-lt"/>
              <a:buAutoNum type="alphaUcPeriod"/>
              <a:defRPr/>
            </a:pPr>
            <a:r>
              <a:rPr lang="pt-BR" sz="1800" b="1" dirty="0" smtClean="0">
                <a:latin typeface="Times New Roman" pitchFamily="18" charset="0"/>
                <a:cs typeface="Times New Roman" pitchFamily="18" charset="0"/>
              </a:rPr>
              <a:t>Caso o motor não funcione, colocar a alavanca afogadora (3) para baixo, que o motor deverá funcionar, se não funcionar a máquina, tem problema e terá que ser consertada.</a:t>
            </a:r>
          </a:p>
          <a:p>
            <a:pPr marL="457200" indent="-457200">
              <a:buClr>
                <a:schemeClr val="tx1"/>
              </a:buClr>
              <a:buSzPct val="98000"/>
              <a:buFont typeface="+mj-lt"/>
              <a:buAutoNum type="alphaUcPeriod"/>
              <a:defRPr/>
            </a:pPr>
            <a:r>
              <a:rPr lang="pt-BR" sz="1800" b="1" dirty="0" smtClean="0">
                <a:latin typeface="Times New Roman" pitchFamily="18" charset="0"/>
                <a:cs typeface="Times New Roman" pitchFamily="18" charset="0"/>
              </a:rPr>
              <a:t>Ao colocar a mão no motor para fazer a máquina funcionar, verificar se o motor está quente para evitar possíveis queimaduras</a:t>
            </a:r>
            <a:r>
              <a:rPr lang="pt-BR" sz="2400" b="1" dirty="0" smtClean="0"/>
              <a:t>.</a:t>
            </a:r>
          </a:p>
          <a:p>
            <a:pPr marL="457200" indent="-457200">
              <a:buClr>
                <a:schemeClr val="tx1"/>
              </a:buClr>
              <a:buSzPct val="98000"/>
              <a:buFont typeface="+mj-lt"/>
              <a:buAutoNum type="alphaUcPeriod"/>
              <a:defRPr/>
            </a:pPr>
            <a:r>
              <a:rPr lang="pt-BR" sz="2000" b="1" dirty="0" smtClean="0">
                <a:latin typeface="Times New Roman" pitchFamily="18" charset="0"/>
                <a:cs typeface="Times New Roman" pitchFamily="18" charset="0"/>
              </a:rPr>
              <a:t>Conectar </a:t>
            </a:r>
            <a:r>
              <a:rPr lang="pt-BR" sz="2000" b="1" dirty="0" err="1" smtClean="0">
                <a:latin typeface="Times New Roman" pitchFamily="18" charset="0"/>
                <a:cs typeface="Times New Roman" pitchFamily="18" charset="0"/>
              </a:rPr>
              <a:t>mangote</a:t>
            </a:r>
            <a:r>
              <a:rPr lang="pt-BR" sz="2000" b="1" dirty="0" smtClean="0">
                <a:latin typeface="Times New Roman" pitchFamily="18" charset="0"/>
                <a:cs typeface="Times New Roman" pitchFamily="18" charset="0"/>
              </a:rPr>
              <a:t> direcional de inseticida (sistema de descarga) (12) no bocal da saída da máquina (2) apertando as braçadeiras (14).</a:t>
            </a:r>
          </a:p>
          <a:p>
            <a:pPr marL="457200" indent="-457200">
              <a:buClr>
                <a:schemeClr val="tx1"/>
              </a:buClr>
              <a:buSzPct val="98000"/>
              <a:buFont typeface="+mj-lt"/>
              <a:buAutoNum type="alphaUcPeriod" startAt="3"/>
              <a:defRPr/>
            </a:pPr>
            <a:r>
              <a:rPr lang="pt-BR" sz="2000" b="1" dirty="0" smtClean="0">
                <a:latin typeface="Times New Roman" pitchFamily="18" charset="0"/>
                <a:cs typeface="Times New Roman" pitchFamily="18" charset="0"/>
              </a:rPr>
              <a:t>Conectar mangueira do inseticida (6) na torneira de inseticida (10). Fazer com que o piloto de entrada de inseticida (11) fique voltado para cima, e verificar se a torneira do inseticida (10) está fechada.</a:t>
            </a:r>
          </a:p>
          <a:p>
            <a:pPr>
              <a:buFont typeface="Wingdings 2" pitchFamily="18" charset="2"/>
              <a:buNone/>
              <a:defRPr/>
            </a:pPr>
            <a:endParaRPr lang="pt-BR" sz="2400" b="1" dirty="0" smtClean="0"/>
          </a:p>
          <a:p>
            <a:pPr marL="457200" indent="-457200">
              <a:buClr>
                <a:srgbClr val="C00000"/>
              </a:buClr>
              <a:buSzPct val="98000"/>
              <a:buFont typeface="+mj-lt"/>
              <a:buAutoNum type="alphaUcPeriod"/>
              <a:defRPr/>
            </a:pPr>
            <a:endParaRPr lang="pt-BR" sz="2400" b="1" dirty="0" smtClean="0"/>
          </a:p>
          <a:p>
            <a:pPr>
              <a:buFont typeface="Wingdings 2" pitchFamily="18" charset="2"/>
              <a:buNone/>
              <a:defRPr/>
            </a:pPr>
            <a:endParaRPr lang="pt-BR" sz="2400" b="1" dirty="0"/>
          </a:p>
        </p:txBody>
      </p:sp>
    </p:spTree>
  </p:cSld>
  <p:clrMapOvr>
    <a:masterClrMapping/>
  </p:clrMapOvr>
  <p:transition spd="med">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1"/>
          <p:cNvSpPr>
            <a:spLocks noGrp="1"/>
          </p:cNvSpPr>
          <p:nvPr>
            <p:ph type="title"/>
          </p:nvPr>
        </p:nvSpPr>
        <p:spPr>
          <a:xfrm>
            <a:off x="1000125" y="142875"/>
            <a:ext cx="8697913" cy="928688"/>
          </a:xfrm>
        </p:spPr>
        <p:txBody>
          <a:bodyPr anchor="t"/>
          <a:lstStyle/>
          <a:p>
            <a:pPr algn="ctr">
              <a:defRPr/>
            </a:pPr>
            <a:r>
              <a:rPr lang="pt-BR" altLang="pt-BR" sz="2400" dirty="0" smtClean="0">
                <a:solidFill>
                  <a:srgbClr val="FFFF00"/>
                </a:solidFill>
                <a:latin typeface="Times New Roman" pitchFamily="18" charset="0"/>
                <a:cs typeface="Times New Roman" pitchFamily="18" charset="0"/>
              </a:rPr>
              <a:t>Para melhor acompanhamento do funcionamento da UBV Costal, observe o desenho e seguida:</a:t>
            </a:r>
            <a:r>
              <a:rPr lang="pt-BR" altLang="pt-BR" sz="3200" dirty="0" smtClean="0">
                <a:solidFill>
                  <a:srgbClr val="FFFF00"/>
                </a:solidFill>
              </a:rPr>
              <a:t/>
            </a:r>
            <a:br>
              <a:rPr lang="pt-BR" altLang="pt-BR" sz="3200" dirty="0" smtClean="0">
                <a:solidFill>
                  <a:srgbClr val="FFFF00"/>
                </a:solidFill>
              </a:rPr>
            </a:br>
            <a:endParaRPr lang="pt-BR" altLang="pt-BR" sz="3200" dirty="0" smtClean="0">
              <a:solidFill>
                <a:srgbClr val="FFFF00"/>
              </a:solidFill>
            </a:endParaRPr>
          </a:p>
        </p:txBody>
      </p:sp>
      <p:sp>
        <p:nvSpPr>
          <p:cNvPr id="10" name="Espaço Reservado para Texto 2"/>
          <p:cNvSpPr txBox="1">
            <a:spLocks/>
          </p:cNvSpPr>
          <p:nvPr/>
        </p:nvSpPr>
        <p:spPr bwMode="auto">
          <a:xfrm>
            <a:off x="1357313" y="1141413"/>
            <a:ext cx="6429375" cy="573087"/>
          </a:xfrm>
          <a:prstGeom prst="rect">
            <a:avLst/>
          </a:prstGeom>
          <a:noFill/>
          <a:ln w="9525">
            <a:noFill/>
            <a:miter lim="800000"/>
            <a:headEnd/>
            <a:tailEnd/>
          </a:ln>
          <a:effectLst/>
        </p:spPr>
        <p:txBody>
          <a:bodyPr/>
          <a:lstStyle/>
          <a:p>
            <a:pPr marL="342900" indent="-342900" algn="ctr">
              <a:spcBef>
                <a:spcPct val="20000"/>
              </a:spcBef>
              <a:buClr>
                <a:schemeClr val="hlink"/>
              </a:buClr>
              <a:buSzPct val="70000"/>
              <a:defRPr/>
            </a:pPr>
            <a:r>
              <a:rPr lang="pt-BR" altLang="pt-BR" sz="2400" b="1" u="sng" kern="0" dirty="0">
                <a:solidFill>
                  <a:srgbClr val="FFC000"/>
                </a:solidFill>
                <a:effectLst>
                  <a:outerShdw blurRad="38100" dist="38100" dir="2700000" algn="tl">
                    <a:srgbClr val="000000"/>
                  </a:outerShdw>
                </a:effectLst>
                <a:latin typeface="Times New Roman" pitchFamily="18" charset="0"/>
                <a:cs typeface="Times New Roman" pitchFamily="18" charset="0"/>
              </a:rPr>
              <a:t>Gasolina e Inseticida usada na máquina.</a:t>
            </a:r>
            <a:r>
              <a:rPr lang="pt-BR" altLang="pt-BR" sz="2800" b="1" kern="0" dirty="0">
                <a:solidFill>
                  <a:srgbClr val="FFC000"/>
                </a:solidFill>
                <a:effectLst>
                  <a:outerShdw blurRad="38100" dist="38100" dir="2700000" algn="tl">
                    <a:srgbClr val="000000"/>
                  </a:outerShdw>
                </a:effectLst>
                <a:latin typeface="+mn-lt"/>
              </a:rPr>
              <a:t>	</a:t>
            </a:r>
          </a:p>
          <a:p>
            <a:pPr marL="342900" indent="-342900" algn="ctr">
              <a:spcBef>
                <a:spcPct val="20000"/>
              </a:spcBef>
              <a:buClr>
                <a:schemeClr val="hlink"/>
              </a:buClr>
              <a:buSzPct val="70000"/>
              <a:buFont typeface="Wingdings" pitchFamily="2" charset="2"/>
              <a:buChar char="n"/>
              <a:defRPr/>
            </a:pPr>
            <a:endParaRPr lang="pt-BR" altLang="pt-BR" sz="2800" b="1" u="sng" kern="0" dirty="0">
              <a:solidFill>
                <a:srgbClr val="FFC000"/>
              </a:solidFill>
              <a:effectLst>
                <a:outerShdw blurRad="38100" dist="38100" dir="2700000" algn="tl">
                  <a:srgbClr val="000000"/>
                </a:outerShdw>
              </a:effectLst>
              <a:latin typeface="+mn-lt"/>
            </a:endParaRPr>
          </a:p>
        </p:txBody>
      </p:sp>
      <p:sp>
        <p:nvSpPr>
          <p:cNvPr id="11" name="Espaço Reservado para Conteúdo 4"/>
          <p:cNvSpPr>
            <a:spLocks noGrp="1"/>
          </p:cNvSpPr>
          <p:nvPr>
            <p:ph sz="quarter" idx="4294967295"/>
          </p:nvPr>
        </p:nvSpPr>
        <p:spPr>
          <a:xfrm>
            <a:off x="928688" y="1571625"/>
            <a:ext cx="7715250" cy="3929063"/>
          </a:xfrm>
        </p:spPr>
        <p:txBody>
          <a:bodyPr/>
          <a:lstStyle/>
          <a:p>
            <a:pPr>
              <a:lnSpc>
                <a:spcPct val="150000"/>
              </a:lnSpc>
              <a:buClr>
                <a:schemeClr val="tx1"/>
              </a:buClr>
              <a:buSzPct val="98000"/>
              <a:buFont typeface="Wingdings" panose="05000000000000000000" pitchFamily="2" charset="2"/>
              <a:buChar char="Ø"/>
              <a:defRPr/>
            </a:pPr>
            <a:r>
              <a:rPr lang="pt-BR" altLang="pt-BR" sz="2400" b="1" dirty="0" smtClean="0">
                <a:latin typeface="Times New Roman" pitchFamily="18" charset="0"/>
                <a:cs typeface="Times New Roman" pitchFamily="18" charset="0"/>
              </a:rPr>
              <a:t>Gasolina: A gasolina deverá ser dosada com óleo 2 tempos nas seguintes proporções:</a:t>
            </a:r>
          </a:p>
          <a:p>
            <a:pPr marL="514350" indent="-514350" algn="just">
              <a:buClr>
                <a:schemeClr val="tx1"/>
              </a:buClr>
              <a:buSzPct val="98000"/>
              <a:buFont typeface="+mj-lt"/>
              <a:buAutoNum type="alphaUcPeriod"/>
              <a:defRPr/>
            </a:pPr>
            <a:r>
              <a:rPr lang="pt-BR" sz="2400" b="1" dirty="0" smtClean="0">
                <a:latin typeface="Times New Roman" pitchFamily="18" charset="0"/>
                <a:cs typeface="Times New Roman" pitchFamily="18" charset="0"/>
              </a:rPr>
              <a:t>As primeiras 20 horas de operação com a máquina nova, a mistura deverá ser de 15 litros de gasolina para 1 de óleo 2 tempos.</a:t>
            </a:r>
          </a:p>
          <a:p>
            <a:pPr marL="514350" indent="-514350" algn="just">
              <a:buClr>
                <a:schemeClr val="tx1"/>
              </a:buClr>
              <a:buSzPct val="98000"/>
              <a:buFont typeface="+mj-lt"/>
              <a:buAutoNum type="alphaUcPeriod"/>
              <a:defRPr/>
            </a:pPr>
            <a:r>
              <a:rPr lang="pt-BR" sz="2400" b="1" dirty="0" smtClean="0">
                <a:latin typeface="Times New Roman" pitchFamily="18" charset="0"/>
                <a:cs typeface="Times New Roman" pitchFamily="18" charset="0"/>
              </a:rPr>
              <a:t>Após as 20 primeiras horas de operação com a máquina nova, a mistura deverá ser de 20 litros de gasolina para 1 litro de óleo 2 tempos.</a:t>
            </a:r>
          </a:p>
          <a:p>
            <a:pPr>
              <a:lnSpc>
                <a:spcPct val="150000"/>
              </a:lnSpc>
              <a:buClr>
                <a:schemeClr val="tx1"/>
              </a:buClr>
              <a:buSzPct val="98000"/>
              <a:buFont typeface="Wingdings" panose="05000000000000000000" pitchFamily="2" charset="2"/>
              <a:buNone/>
              <a:defRPr/>
            </a:pPr>
            <a:endParaRPr lang="pt-BR" altLang="pt-BR" sz="2400" b="1" dirty="0" smtClean="0">
              <a:latin typeface="Times New Roman" pitchFamily="18" charset="0"/>
              <a:cs typeface="Times New Roman" pitchFamily="18" charset="0"/>
            </a:endParaRPr>
          </a:p>
          <a:p>
            <a:pPr>
              <a:defRPr/>
            </a:pPr>
            <a:endParaRPr lang="pt-BR" altLang="pt-BR" sz="2800" b="1" dirty="0" smtClean="0"/>
          </a:p>
        </p:txBody>
      </p:sp>
    </p:spTree>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4"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6"/>
          <p:cNvSpPr>
            <a:spLocks noGrp="1"/>
          </p:cNvSpPr>
          <p:nvPr>
            <p:ph type="title"/>
          </p:nvPr>
        </p:nvSpPr>
        <p:spPr>
          <a:xfrm>
            <a:off x="2000250" y="214313"/>
            <a:ext cx="5572125" cy="866775"/>
          </a:xfrm>
        </p:spPr>
        <p:txBody>
          <a:bodyPr anchor="t"/>
          <a:lstStyle/>
          <a:p>
            <a:pPr algn="ctr">
              <a:defRPr/>
            </a:pPr>
            <a:r>
              <a:rPr lang="pt-BR" altLang="pt-BR" sz="4000" dirty="0" smtClean="0">
                <a:solidFill>
                  <a:srgbClr val="FFC000"/>
                </a:solidFill>
                <a:latin typeface="Times New Roman" pitchFamily="18" charset="0"/>
                <a:cs typeface="Times New Roman" pitchFamily="18" charset="0"/>
              </a:rPr>
              <a:t>Inseticida</a:t>
            </a:r>
            <a:r>
              <a:rPr lang="pt-BR" altLang="pt-BR" sz="4000" dirty="0" smtClean="0">
                <a:solidFill>
                  <a:srgbClr val="FFC000"/>
                </a:solidFill>
              </a:rPr>
              <a:t/>
            </a:r>
            <a:br>
              <a:rPr lang="pt-BR" altLang="pt-BR" sz="4000" dirty="0" smtClean="0">
                <a:solidFill>
                  <a:srgbClr val="FFC000"/>
                </a:solidFill>
              </a:rPr>
            </a:br>
            <a:endParaRPr lang="pt-BR" altLang="pt-BR" sz="4000" dirty="0" smtClean="0">
              <a:solidFill>
                <a:srgbClr val="FFC000"/>
              </a:solidFill>
            </a:endParaRPr>
          </a:p>
        </p:txBody>
      </p:sp>
      <p:sp>
        <p:nvSpPr>
          <p:cNvPr id="10" name="Espaço Reservado para Conteúdo 7"/>
          <p:cNvSpPr>
            <a:spLocks noGrp="1"/>
          </p:cNvSpPr>
          <p:nvPr>
            <p:ph idx="1"/>
          </p:nvPr>
        </p:nvSpPr>
        <p:spPr>
          <a:xfrm>
            <a:off x="338138" y="1500188"/>
            <a:ext cx="8069262" cy="2786062"/>
          </a:xfrm>
        </p:spPr>
        <p:txBody>
          <a:bodyPr/>
          <a:lstStyle/>
          <a:p>
            <a:pPr marL="514350" indent="-514350">
              <a:lnSpc>
                <a:spcPct val="150000"/>
              </a:lnSpc>
              <a:buClr>
                <a:schemeClr val="tx1"/>
              </a:buClr>
              <a:buSzPct val="98000"/>
              <a:buFont typeface="+mj-lt"/>
              <a:buAutoNum type="alphaUcPeriod"/>
              <a:defRPr/>
            </a:pPr>
            <a:r>
              <a:rPr lang="pt-BR" sz="2000" b="1" dirty="0" smtClean="0">
                <a:latin typeface="Times New Roman" pitchFamily="18" charset="0"/>
                <a:cs typeface="Times New Roman" pitchFamily="18" charset="0"/>
              </a:rPr>
              <a:t>Levar inseticida para o campo em um vasilhame plástico.</a:t>
            </a:r>
          </a:p>
          <a:p>
            <a:pPr marL="514350" indent="-514350">
              <a:lnSpc>
                <a:spcPct val="150000"/>
              </a:lnSpc>
              <a:buClr>
                <a:schemeClr val="tx1"/>
              </a:buClr>
              <a:buSzPct val="98000"/>
              <a:buFont typeface="+mj-lt"/>
              <a:buAutoNum type="alphaUcPeriod"/>
              <a:defRPr/>
            </a:pPr>
            <a:r>
              <a:rPr lang="pt-BR" sz="2000" b="1" dirty="0" smtClean="0">
                <a:latin typeface="Times New Roman" pitchFamily="18" charset="0"/>
                <a:cs typeface="Times New Roman" pitchFamily="18" charset="0"/>
              </a:rPr>
              <a:t>Abastecer o tanque de inseticida somente no campo.</a:t>
            </a:r>
          </a:p>
          <a:p>
            <a:pPr marL="514350" indent="-514350">
              <a:lnSpc>
                <a:spcPct val="150000"/>
              </a:lnSpc>
              <a:buClr>
                <a:schemeClr val="tx1"/>
              </a:buClr>
              <a:buSzPct val="98000"/>
              <a:buFont typeface="+mj-lt"/>
              <a:buAutoNum type="alphaUcPeriod"/>
              <a:defRPr/>
            </a:pPr>
            <a:r>
              <a:rPr lang="pt-BR" sz="2000" b="1" dirty="0" smtClean="0">
                <a:latin typeface="Times New Roman" pitchFamily="18" charset="0"/>
                <a:cs typeface="Times New Roman" pitchFamily="18" charset="0"/>
              </a:rPr>
              <a:t>Não abastecer o tanque de inseticida sem que a mangueira do inseticida situada na parte inferior do tanque de inseticida, esteja conectado ao </a:t>
            </a:r>
            <a:r>
              <a:rPr lang="pt-BR" sz="2000" b="1" dirty="0" err="1" smtClean="0">
                <a:latin typeface="Times New Roman" pitchFamily="18" charset="0"/>
                <a:cs typeface="Times New Roman" pitchFamily="18" charset="0"/>
              </a:rPr>
              <a:t>mangote</a:t>
            </a:r>
            <a:r>
              <a:rPr lang="pt-BR" sz="2000" b="1" dirty="0" smtClean="0">
                <a:latin typeface="Times New Roman" pitchFamily="18" charset="0"/>
                <a:cs typeface="Times New Roman" pitchFamily="18" charset="0"/>
              </a:rPr>
              <a:t> (sistema de descarga).</a:t>
            </a:r>
          </a:p>
          <a:p>
            <a:pPr>
              <a:buFont typeface="Wingdings 2" pitchFamily="18" charset="2"/>
              <a:buNone/>
              <a:defRPr/>
            </a:pPr>
            <a:endParaRPr lang="pt-BR" sz="2400" b="1" dirty="0"/>
          </a:p>
        </p:txBody>
      </p:sp>
    </p:spTree>
  </p:cSld>
  <p:clrMapOvr>
    <a:masterClrMapping/>
  </p:clrMapOvr>
  <p:transition spd="med">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Título 1"/>
          <p:cNvSpPr>
            <a:spLocks noGrp="1"/>
          </p:cNvSpPr>
          <p:nvPr>
            <p:ph type="title"/>
          </p:nvPr>
        </p:nvSpPr>
        <p:spPr>
          <a:xfrm>
            <a:off x="784225" y="142875"/>
            <a:ext cx="8574088" cy="857250"/>
          </a:xfrm>
        </p:spPr>
        <p:txBody>
          <a:bodyPr anchor="t"/>
          <a:lstStyle/>
          <a:p>
            <a:pPr algn="ctr">
              <a:defRPr/>
            </a:pPr>
            <a:r>
              <a:rPr lang="pt-BR" altLang="pt-BR" sz="2400" dirty="0" smtClean="0">
                <a:solidFill>
                  <a:srgbClr val="FFC000"/>
                </a:solidFill>
                <a:latin typeface="Times New Roman" pitchFamily="18" charset="0"/>
                <a:cs typeface="Times New Roman" pitchFamily="18" charset="0"/>
              </a:rPr>
              <a:t>Cuidados, informações gerais e deveres do operador</a:t>
            </a:r>
            <a:br>
              <a:rPr lang="pt-BR" altLang="pt-BR" sz="2400" dirty="0" smtClean="0">
                <a:solidFill>
                  <a:srgbClr val="FFC000"/>
                </a:solidFill>
                <a:latin typeface="Times New Roman" pitchFamily="18" charset="0"/>
                <a:cs typeface="Times New Roman" pitchFamily="18" charset="0"/>
              </a:rPr>
            </a:br>
            <a:r>
              <a:rPr lang="pt-BR" altLang="pt-BR" sz="2400" dirty="0" smtClean="0">
                <a:solidFill>
                  <a:srgbClr val="FFC000"/>
                </a:solidFill>
                <a:latin typeface="Times New Roman" pitchFamily="18" charset="0"/>
                <a:cs typeface="Times New Roman" pitchFamily="18" charset="0"/>
              </a:rPr>
              <a:t> na hora da nebulização.</a:t>
            </a:r>
            <a:r>
              <a:rPr lang="pt-BR" altLang="pt-BR" sz="3200" dirty="0" smtClean="0">
                <a:solidFill>
                  <a:srgbClr val="FFC000"/>
                </a:solidFill>
              </a:rPr>
              <a:t/>
            </a:r>
            <a:br>
              <a:rPr lang="pt-BR" altLang="pt-BR" sz="3200" dirty="0" smtClean="0">
                <a:solidFill>
                  <a:srgbClr val="FFC000"/>
                </a:solidFill>
              </a:rPr>
            </a:br>
            <a:endParaRPr lang="pt-BR" altLang="pt-BR" sz="3200" dirty="0" smtClean="0">
              <a:solidFill>
                <a:srgbClr val="FFC000"/>
              </a:solidFill>
            </a:endParaRPr>
          </a:p>
        </p:txBody>
      </p:sp>
      <p:sp>
        <p:nvSpPr>
          <p:cNvPr id="10" name="Espaço Reservado para Conteúdo 4"/>
          <p:cNvSpPr>
            <a:spLocks noGrp="1"/>
          </p:cNvSpPr>
          <p:nvPr>
            <p:ph sz="quarter" idx="4294967295"/>
          </p:nvPr>
        </p:nvSpPr>
        <p:spPr>
          <a:xfrm>
            <a:off x="447675" y="1357313"/>
            <a:ext cx="8178800" cy="3429000"/>
          </a:xfrm>
        </p:spPr>
        <p:txBody>
          <a:bodyPr/>
          <a:lstStyle/>
          <a:p>
            <a:pPr marL="457200" indent="-457200" algn="just">
              <a:lnSpc>
                <a:spcPct val="150000"/>
              </a:lnSpc>
              <a:buClr>
                <a:schemeClr val="tx1"/>
              </a:buClr>
              <a:buSzPct val="98000"/>
              <a:buFont typeface="+mj-lt"/>
              <a:buAutoNum type="arabicPeriod"/>
              <a:defRPr/>
            </a:pPr>
            <a:r>
              <a:rPr lang="pt-BR" sz="2000" b="1" dirty="0" smtClean="0">
                <a:latin typeface="Times New Roman" pitchFamily="18" charset="0"/>
                <a:cs typeface="Times New Roman" pitchFamily="18" charset="0"/>
              </a:rPr>
              <a:t>O servidor já deve sair para o campo equipado  com suas botas, calças, não esquecendo de levar para a área todo seu equipamento de segurança pessoal pois terá que ser usado no campo, para sua devida proteção.</a:t>
            </a:r>
          </a:p>
          <a:p>
            <a:pPr marL="457200" indent="-457200" algn="just">
              <a:lnSpc>
                <a:spcPct val="150000"/>
              </a:lnSpc>
              <a:buClr>
                <a:schemeClr val="tx1"/>
              </a:buClr>
              <a:buSzPct val="98000"/>
              <a:buFont typeface="+mj-lt"/>
              <a:buAutoNum type="arabicPeriod"/>
              <a:defRPr/>
            </a:pPr>
            <a:r>
              <a:rPr lang="pt-BR" sz="2000" b="1" dirty="0" smtClean="0">
                <a:latin typeface="Times New Roman" pitchFamily="18" charset="0"/>
                <a:cs typeface="Times New Roman" pitchFamily="18" charset="0"/>
              </a:rPr>
              <a:t>Fazer funcionar o motor das máquinas a serem utilizadas nas operações antes de ir para o campo, a fim de se certificar que a máquina esteja em condições de trabalho.</a:t>
            </a:r>
          </a:p>
          <a:p>
            <a:pPr>
              <a:buFont typeface="Wingdings 2" pitchFamily="18" charset="2"/>
              <a:buNone/>
              <a:defRPr/>
            </a:pPr>
            <a:endParaRPr lang="pt-BR" sz="2400" b="1" dirty="0"/>
          </a:p>
        </p:txBody>
      </p:sp>
    </p:spTree>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Espaço Reservado para Conteúdo 7"/>
          <p:cNvSpPr>
            <a:spLocks noGrp="1"/>
          </p:cNvSpPr>
          <p:nvPr>
            <p:ph idx="1"/>
          </p:nvPr>
        </p:nvSpPr>
        <p:spPr>
          <a:xfrm>
            <a:off x="500063" y="1500188"/>
            <a:ext cx="8069262" cy="3214687"/>
          </a:xfrm>
        </p:spPr>
        <p:txBody>
          <a:bodyPr/>
          <a:lstStyle/>
          <a:p>
            <a:pPr marL="514350" indent="-514350" algn="just">
              <a:buClr>
                <a:schemeClr val="tx1"/>
              </a:buClr>
              <a:buSzPct val="98000"/>
              <a:buFont typeface="+mj-lt"/>
              <a:buAutoNum type="arabicPeriod" startAt="3"/>
              <a:defRPr/>
            </a:pPr>
            <a:r>
              <a:rPr lang="pt-BR" sz="2000" b="1" dirty="0" smtClean="0">
                <a:latin typeface="Times New Roman" pitchFamily="18" charset="0"/>
                <a:cs typeface="Times New Roman" pitchFamily="18" charset="0"/>
              </a:rPr>
              <a:t>Ao fazer contato com o inseticida, usar luvas recomendadas.</a:t>
            </a:r>
          </a:p>
          <a:p>
            <a:pPr marL="514350" indent="-514350" algn="just">
              <a:buClr>
                <a:schemeClr val="tx1"/>
              </a:buClr>
              <a:buSzPct val="98000"/>
              <a:buFont typeface="+mj-lt"/>
              <a:buAutoNum type="arabicPeriod" startAt="3"/>
              <a:defRPr/>
            </a:pPr>
            <a:r>
              <a:rPr lang="pt-BR" sz="2000" b="1" dirty="0" smtClean="0">
                <a:latin typeface="Times New Roman" pitchFamily="18" charset="0"/>
                <a:cs typeface="Times New Roman" pitchFamily="18" charset="0"/>
              </a:rPr>
              <a:t>Revezar o aparelho a cada 40 minutos de operação.</a:t>
            </a:r>
          </a:p>
          <a:p>
            <a:pPr marL="514350" indent="-514350" algn="just">
              <a:buClr>
                <a:schemeClr val="tx1"/>
              </a:buClr>
              <a:buSzPct val="98000"/>
              <a:buFont typeface="+mj-lt"/>
              <a:buAutoNum type="arabicPeriod" startAt="3"/>
              <a:defRPr/>
            </a:pPr>
            <a:r>
              <a:rPr lang="pt-BR" sz="2000" b="1" dirty="0" smtClean="0">
                <a:latin typeface="Times New Roman" pitchFamily="18" charset="0"/>
                <a:cs typeface="Times New Roman" pitchFamily="18" charset="0"/>
              </a:rPr>
              <a:t>Anotar a hora do início e término de cada operação.</a:t>
            </a:r>
          </a:p>
          <a:p>
            <a:pPr marL="514350" indent="-514350" algn="just">
              <a:buClr>
                <a:schemeClr val="tx1"/>
              </a:buClr>
              <a:buSzPct val="98000"/>
              <a:buFont typeface="+mj-lt"/>
              <a:buAutoNum type="arabicPeriod" startAt="3"/>
              <a:defRPr/>
            </a:pPr>
            <a:r>
              <a:rPr lang="pt-BR" sz="2000" b="1" dirty="0" smtClean="0">
                <a:latin typeface="Times New Roman" pitchFamily="18" charset="0"/>
                <a:cs typeface="Times New Roman" pitchFamily="18" charset="0"/>
              </a:rPr>
              <a:t>O primeiro servidor operador, se posicionar para colocar a máquina no ombro, e o outro servidor levantar a máquina, auxiliando o que vai operar.</a:t>
            </a:r>
          </a:p>
          <a:p>
            <a:pPr marL="514350" indent="-514350" algn="just">
              <a:buClr>
                <a:schemeClr val="tx1"/>
              </a:buClr>
              <a:buSzPct val="98000"/>
              <a:buFont typeface="+mj-lt"/>
              <a:buAutoNum type="arabicPeriod" startAt="3"/>
              <a:defRPr/>
            </a:pPr>
            <a:r>
              <a:rPr lang="pt-BR" sz="2000" b="1" dirty="0" smtClean="0">
                <a:latin typeface="Times New Roman" pitchFamily="18" charset="0"/>
                <a:cs typeface="Times New Roman" pitchFamily="18" charset="0"/>
              </a:rPr>
              <a:t>Procurar posicionar o </a:t>
            </a:r>
            <a:r>
              <a:rPr lang="pt-BR" sz="2000" b="1" dirty="0" err="1" smtClean="0">
                <a:latin typeface="Times New Roman" pitchFamily="18" charset="0"/>
                <a:cs typeface="Times New Roman" pitchFamily="18" charset="0"/>
              </a:rPr>
              <a:t>mangote</a:t>
            </a:r>
            <a:r>
              <a:rPr lang="pt-BR" sz="2000" b="1" dirty="0" smtClean="0">
                <a:latin typeface="Times New Roman" pitchFamily="18" charset="0"/>
                <a:cs typeface="Times New Roman" pitchFamily="18" charset="0"/>
              </a:rPr>
              <a:t> direcional de inseticida (sistema de descarga), sempre que possível a sua direita e com a boquinha voltada para cima e em direção as superfícies a ser </a:t>
            </a:r>
            <a:r>
              <a:rPr lang="pt-BR" sz="2000" b="1" dirty="0" err="1" smtClean="0">
                <a:latin typeface="Times New Roman" pitchFamily="18" charset="0"/>
                <a:cs typeface="Times New Roman" pitchFamily="18" charset="0"/>
              </a:rPr>
              <a:t>nebulizada</a:t>
            </a:r>
            <a:r>
              <a:rPr lang="pt-BR" sz="2000" b="1" dirty="0" smtClean="0">
                <a:latin typeface="Times New Roman" pitchFamily="18" charset="0"/>
                <a:cs typeface="Times New Roman" pitchFamily="18" charset="0"/>
              </a:rPr>
              <a:t>.</a:t>
            </a:r>
          </a:p>
          <a:p>
            <a:pPr>
              <a:buFont typeface="Wingdings 2" pitchFamily="18" charset="2"/>
              <a:buNone/>
              <a:defRPr/>
            </a:pPr>
            <a:endParaRPr lang="pt-BR" sz="2400" b="1" dirty="0"/>
          </a:p>
        </p:txBody>
      </p:sp>
      <p:sp>
        <p:nvSpPr>
          <p:cNvPr id="10" name="Título 1"/>
          <p:cNvSpPr>
            <a:spLocks noGrp="1"/>
          </p:cNvSpPr>
          <p:nvPr>
            <p:ph type="title"/>
          </p:nvPr>
        </p:nvSpPr>
        <p:spPr>
          <a:xfrm>
            <a:off x="784225" y="142875"/>
            <a:ext cx="8574088" cy="857250"/>
          </a:xfrm>
        </p:spPr>
        <p:txBody>
          <a:bodyPr anchor="t"/>
          <a:lstStyle/>
          <a:p>
            <a:pPr algn="ctr">
              <a:defRPr/>
            </a:pPr>
            <a:r>
              <a:rPr lang="pt-BR" altLang="pt-BR" sz="2400" dirty="0" smtClean="0">
                <a:solidFill>
                  <a:srgbClr val="FFC000"/>
                </a:solidFill>
                <a:latin typeface="Times New Roman" pitchFamily="18" charset="0"/>
                <a:cs typeface="Times New Roman" pitchFamily="18" charset="0"/>
              </a:rPr>
              <a:t>Cuidados, informações gerais e deveres do operador</a:t>
            </a:r>
            <a:br>
              <a:rPr lang="pt-BR" altLang="pt-BR" sz="2400" dirty="0" smtClean="0">
                <a:solidFill>
                  <a:srgbClr val="FFC000"/>
                </a:solidFill>
                <a:latin typeface="Times New Roman" pitchFamily="18" charset="0"/>
                <a:cs typeface="Times New Roman" pitchFamily="18" charset="0"/>
              </a:rPr>
            </a:br>
            <a:r>
              <a:rPr lang="pt-BR" altLang="pt-BR" sz="2400" dirty="0" smtClean="0">
                <a:solidFill>
                  <a:srgbClr val="FFC000"/>
                </a:solidFill>
                <a:latin typeface="Times New Roman" pitchFamily="18" charset="0"/>
                <a:cs typeface="Times New Roman" pitchFamily="18" charset="0"/>
              </a:rPr>
              <a:t> na hora da nebulização.</a:t>
            </a:r>
            <a:r>
              <a:rPr lang="pt-BR" altLang="pt-BR" sz="3200" dirty="0" smtClean="0">
                <a:solidFill>
                  <a:srgbClr val="FFC000"/>
                </a:solidFill>
              </a:rPr>
              <a:t/>
            </a:r>
            <a:br>
              <a:rPr lang="pt-BR" altLang="pt-BR" sz="3200" dirty="0" smtClean="0">
                <a:solidFill>
                  <a:srgbClr val="FFC000"/>
                </a:solidFill>
              </a:rPr>
            </a:br>
            <a:endParaRPr lang="pt-BR" altLang="pt-BR" sz="3200" dirty="0" smtClean="0">
              <a:solidFill>
                <a:srgbClr val="FFC000"/>
              </a:solidFill>
            </a:endParaRPr>
          </a:p>
        </p:txBody>
      </p:sp>
    </p:spTree>
  </p:cSld>
  <p:clrMapOvr>
    <a:masterClrMapping/>
  </p:clrMapOvr>
  <p:transition spd="med">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Espaço Reservado para Conteúdo 4"/>
          <p:cNvSpPr>
            <a:spLocks noGrp="1"/>
          </p:cNvSpPr>
          <p:nvPr>
            <p:ph sz="quarter" idx="4294967295"/>
          </p:nvPr>
        </p:nvSpPr>
        <p:spPr>
          <a:xfrm>
            <a:off x="266700" y="928688"/>
            <a:ext cx="8359775" cy="4214812"/>
          </a:xfrm>
        </p:spPr>
        <p:txBody>
          <a:bodyPr/>
          <a:lstStyle/>
          <a:p>
            <a:pPr marL="457200" indent="-457200" algn="just">
              <a:lnSpc>
                <a:spcPct val="150000"/>
              </a:lnSpc>
              <a:buClr>
                <a:schemeClr val="tx1"/>
              </a:buClr>
              <a:buSzPct val="98000"/>
              <a:buFont typeface="+mj-lt"/>
              <a:buAutoNum type="arabicPeriod" startAt="8"/>
              <a:defRPr/>
            </a:pPr>
            <a:r>
              <a:rPr lang="pt-BR" sz="2000" b="1" dirty="0" smtClean="0">
                <a:latin typeface="Times New Roman" pitchFamily="18" charset="0"/>
                <a:cs typeface="Times New Roman" pitchFamily="18" charset="0"/>
              </a:rPr>
              <a:t>Procurar operar sempre de frente e a direita em relação ao sentido da caminhada da área que está sendo </a:t>
            </a:r>
            <a:r>
              <a:rPr lang="pt-BR" sz="2000" b="1" dirty="0" err="1" smtClean="0">
                <a:latin typeface="Times New Roman" pitchFamily="18" charset="0"/>
                <a:cs typeface="Times New Roman" pitchFamily="18" charset="0"/>
              </a:rPr>
              <a:t>nebulizada</a:t>
            </a:r>
            <a:r>
              <a:rPr lang="pt-BR" sz="2000" b="1" dirty="0" smtClean="0">
                <a:latin typeface="Times New Roman" pitchFamily="18" charset="0"/>
                <a:cs typeface="Times New Roman" pitchFamily="18" charset="0"/>
              </a:rPr>
              <a:t>, observando-se prioritariamente a direção do vento.</a:t>
            </a:r>
          </a:p>
          <a:p>
            <a:pPr marL="457200" indent="-457200" algn="just">
              <a:lnSpc>
                <a:spcPct val="150000"/>
              </a:lnSpc>
              <a:buClr>
                <a:schemeClr val="tx1"/>
              </a:buClr>
              <a:buSzPct val="98000"/>
              <a:buFont typeface="+mj-lt"/>
              <a:buAutoNum type="arabicPeriod" startAt="8"/>
              <a:defRPr/>
            </a:pPr>
            <a:r>
              <a:rPr lang="pt-BR" sz="2000" b="1" dirty="0" smtClean="0">
                <a:latin typeface="Times New Roman" pitchFamily="18" charset="0"/>
                <a:cs typeface="Times New Roman" pitchFamily="18" charset="0"/>
              </a:rPr>
              <a:t>O auxiliar do servidor que está operando deverá sempre procurar verificar se não existe objetos ou animais que por ventura possam ser atingidos pelo inseticida avisando ao morador para abrir as janelas e portas, cobrir alimentos, proteger pássaros, recolhendo-os ou cobrindo as gaiolas. Retirar as roupas dos varais que possam ser atingidas pelo inseticida.</a:t>
            </a:r>
          </a:p>
          <a:p>
            <a:pPr>
              <a:buFont typeface="Wingdings 2" pitchFamily="18" charset="2"/>
              <a:buNone/>
              <a:defRPr/>
            </a:pPr>
            <a:endParaRPr lang="pt-BR" sz="2400" b="1" dirty="0"/>
          </a:p>
        </p:txBody>
      </p:sp>
      <p:sp>
        <p:nvSpPr>
          <p:cNvPr id="10" name="Título 1"/>
          <p:cNvSpPr>
            <a:spLocks noGrp="1"/>
          </p:cNvSpPr>
          <p:nvPr>
            <p:ph type="title"/>
          </p:nvPr>
        </p:nvSpPr>
        <p:spPr>
          <a:xfrm>
            <a:off x="998538" y="142875"/>
            <a:ext cx="8359775" cy="857250"/>
          </a:xfrm>
        </p:spPr>
        <p:txBody>
          <a:bodyPr anchor="t"/>
          <a:lstStyle/>
          <a:p>
            <a:pPr algn="ctr">
              <a:defRPr/>
            </a:pPr>
            <a:r>
              <a:rPr lang="pt-BR" altLang="pt-BR" sz="2400" dirty="0" smtClean="0">
                <a:solidFill>
                  <a:srgbClr val="FFC000"/>
                </a:solidFill>
                <a:latin typeface="Times New Roman" pitchFamily="18" charset="0"/>
                <a:cs typeface="Times New Roman" pitchFamily="18" charset="0"/>
              </a:rPr>
              <a:t>Cuidados, informações gerais e deveres do operador</a:t>
            </a:r>
            <a:br>
              <a:rPr lang="pt-BR" altLang="pt-BR" sz="2400" dirty="0" smtClean="0">
                <a:solidFill>
                  <a:srgbClr val="FFC000"/>
                </a:solidFill>
                <a:latin typeface="Times New Roman" pitchFamily="18" charset="0"/>
                <a:cs typeface="Times New Roman" pitchFamily="18" charset="0"/>
              </a:rPr>
            </a:br>
            <a:r>
              <a:rPr lang="pt-BR" altLang="pt-BR" sz="2400" dirty="0" smtClean="0">
                <a:solidFill>
                  <a:srgbClr val="FFC000"/>
                </a:solidFill>
                <a:latin typeface="Times New Roman" pitchFamily="18" charset="0"/>
                <a:cs typeface="Times New Roman" pitchFamily="18" charset="0"/>
              </a:rPr>
              <a:t> na hora da nebulização.</a:t>
            </a:r>
            <a:r>
              <a:rPr lang="pt-BR" altLang="pt-BR" sz="3200" dirty="0" smtClean="0">
                <a:solidFill>
                  <a:srgbClr val="FFC000"/>
                </a:solidFill>
              </a:rPr>
              <a:t/>
            </a:r>
            <a:br>
              <a:rPr lang="pt-BR" altLang="pt-BR" sz="3200" dirty="0" smtClean="0">
                <a:solidFill>
                  <a:srgbClr val="FFC000"/>
                </a:solidFill>
              </a:rPr>
            </a:br>
            <a:endParaRPr lang="pt-BR" altLang="pt-BR" sz="3200" dirty="0" smtClean="0">
              <a:solidFill>
                <a:srgbClr val="FFC000"/>
              </a:solidFill>
            </a:endParaRPr>
          </a:p>
        </p:txBody>
      </p:sp>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SC01221"/>
          <p:cNvPicPr>
            <a:picLocks noChangeAspect="1" noChangeArrowheads="1"/>
          </p:cNvPicPr>
          <p:nvPr/>
        </p:nvPicPr>
        <p:blipFill>
          <a:blip r:embed="rId2" cstate="print">
            <a:extLst/>
          </a:blip>
          <a:srcRect/>
          <a:stretch>
            <a:fillRect/>
          </a:stretch>
        </p:blipFill>
        <p:spPr bwMode="auto">
          <a:xfrm>
            <a:off x="214282" y="-714398"/>
            <a:ext cx="9055529" cy="5088433"/>
          </a:xfrm>
          <a:prstGeom prst="rect">
            <a:avLst/>
          </a:prstGeom>
          <a:ln>
            <a:noFill/>
          </a:ln>
          <a:effectLst>
            <a:softEdge rad="112500"/>
          </a:effectLst>
          <a:scene3d>
            <a:camera prst="orthographicFront">
              <a:rot lat="0" lon="0" rev="0"/>
            </a:camera>
            <a:lightRig rig="chilly" dir="t">
              <a:rot lat="0" lon="0" rev="18480000"/>
            </a:lightRig>
          </a:scene3d>
          <a:sp3d prstMaterial="clear">
            <a:bevelT h="63500"/>
          </a:sp3d>
          <a:extLst/>
        </p:spPr>
      </p:pic>
      <p:sp>
        <p:nvSpPr>
          <p:cNvPr id="6147" name="Text Box 4"/>
          <p:cNvSpPr txBox="1">
            <a:spLocks noChangeArrowheads="1"/>
          </p:cNvSpPr>
          <p:nvPr/>
        </p:nvSpPr>
        <p:spPr bwMode="auto">
          <a:xfrm>
            <a:off x="0" y="987574"/>
            <a:ext cx="5940152" cy="3323987"/>
          </a:xfrm>
          <a:prstGeom prst="rect">
            <a:avLst/>
          </a:prstGeom>
          <a:noFill/>
          <a:ln>
            <a:noFill/>
          </a:ln>
          <a:effectLst>
            <a:glow rad="63500">
              <a:schemeClr val="accent1">
                <a:satMod val="175000"/>
                <a:alpha val="40000"/>
              </a:schemeClr>
            </a:glow>
            <a:innerShdw blurRad="63500" dist="50800" dir="18900000">
              <a:prstClr val="black">
                <a:alpha val="50000"/>
              </a:prstClr>
            </a:innerShdw>
          </a:effectLs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lgn="ctr" eaLnBrk="1" hangingPunct="1">
              <a:defRPr/>
            </a:pPr>
            <a:r>
              <a:rPr lang="pt-BR" altLang="pt-BR" sz="1600" b="1" u="sng" dirty="0" smtClean="0">
                <a:latin typeface="Arial Black" pitchFamily="34" charset="0"/>
              </a:rPr>
              <a:t>Desvantagens:</a:t>
            </a:r>
          </a:p>
          <a:p>
            <a:pPr algn="just" eaLnBrk="1" hangingPunct="1">
              <a:defRPr/>
            </a:pPr>
            <a:endParaRPr lang="pt-BR" altLang="pt-BR" sz="1400" b="1" i="1" dirty="0" smtClean="0">
              <a:latin typeface="Arial Black" pitchFamily="34" charset="0"/>
            </a:endParaRPr>
          </a:p>
          <a:p>
            <a:pPr marL="342900" indent="-342900" algn="just" eaLnBrk="1" hangingPunct="1">
              <a:buFont typeface="Wingdings" pitchFamily="2" charset="2"/>
              <a:buChar char="q"/>
              <a:defRPr/>
            </a:pPr>
            <a:endParaRPr lang="pt-BR" altLang="pt-BR" sz="1400" b="1" i="1" dirty="0" smtClean="0">
              <a:latin typeface="Arial Black" pitchFamily="34" charset="0"/>
            </a:endParaRPr>
          </a:p>
          <a:p>
            <a:pPr marL="285750" indent="-285750">
              <a:buFont typeface="Wingdings" pitchFamily="2" charset="2"/>
              <a:buChar char="q"/>
              <a:defRPr/>
            </a:pPr>
            <a:r>
              <a:rPr lang="pt-BR" altLang="pt-BR" sz="1400" b="1" dirty="0" smtClean="0">
                <a:latin typeface="Arial Black" pitchFamily="34" charset="0"/>
              </a:rPr>
              <a:t>   </a:t>
            </a:r>
            <a:r>
              <a:rPr lang="pt-BR" sz="1400" dirty="0" smtClean="0">
                <a:latin typeface="Arial Black" pitchFamily="34" charset="0"/>
              </a:rPr>
              <a:t>Exige </a:t>
            </a:r>
            <a:r>
              <a:rPr lang="pt-BR" sz="1400" dirty="0">
                <a:latin typeface="Arial Black" pitchFamily="34" charset="0"/>
              </a:rPr>
              <a:t>mão </a:t>
            </a:r>
            <a:r>
              <a:rPr lang="pt-BR" sz="1400" dirty="0" smtClean="0">
                <a:latin typeface="Arial Black" pitchFamily="34" charset="0"/>
              </a:rPr>
              <a:t>de obra especializada;</a:t>
            </a:r>
            <a:endParaRPr lang="pt-BR" sz="1400" dirty="0">
              <a:latin typeface="Arial Black" pitchFamily="34" charset="0"/>
            </a:endParaRPr>
          </a:p>
          <a:p>
            <a:pPr marL="457200" indent="-457200">
              <a:buFont typeface="Wingdings" pitchFamily="2" charset="2"/>
              <a:buChar char="q"/>
              <a:defRPr/>
            </a:pPr>
            <a:r>
              <a:rPr lang="pt-BR" sz="1400" dirty="0">
                <a:latin typeface="Arial Black" pitchFamily="34" charset="0"/>
              </a:rPr>
              <a:t>Sofre  influência do vento, chuva e </a:t>
            </a:r>
            <a:r>
              <a:rPr lang="pt-BR" sz="1400" dirty="0" smtClean="0">
                <a:latin typeface="Arial Black" pitchFamily="34" charset="0"/>
              </a:rPr>
              <a:t>temperatura;</a:t>
            </a:r>
            <a:endParaRPr lang="pt-BR" sz="1400" dirty="0">
              <a:latin typeface="Arial Black" pitchFamily="34" charset="0"/>
            </a:endParaRPr>
          </a:p>
          <a:p>
            <a:pPr marL="457200" indent="-457200">
              <a:buFont typeface="Wingdings" pitchFamily="2" charset="2"/>
              <a:buChar char="q"/>
              <a:defRPr/>
            </a:pPr>
            <a:r>
              <a:rPr lang="pt-BR" sz="1400" dirty="0">
                <a:latin typeface="Arial Black" pitchFamily="34" charset="0"/>
              </a:rPr>
              <a:t>Pouca ou nenhuma ação sobre as formas imaturas do vetor </a:t>
            </a:r>
            <a:r>
              <a:rPr lang="pt-BR" sz="1400" dirty="0" smtClean="0">
                <a:latin typeface="Arial Black" pitchFamily="34" charset="0"/>
              </a:rPr>
              <a:t>;</a:t>
            </a:r>
            <a:endParaRPr lang="pt-BR" sz="1400" dirty="0">
              <a:latin typeface="Arial Black" pitchFamily="34" charset="0"/>
            </a:endParaRPr>
          </a:p>
          <a:p>
            <a:pPr marL="457200" indent="-457200">
              <a:buFont typeface="Wingdings" pitchFamily="2" charset="2"/>
              <a:buChar char="q"/>
              <a:defRPr/>
            </a:pPr>
            <a:r>
              <a:rPr lang="pt-BR" sz="1400" dirty="0">
                <a:latin typeface="Arial Black" pitchFamily="34" charset="0"/>
              </a:rPr>
              <a:t>Ação corrosiva sobre pintura de automóveis, quando o tamanho médio das partículas do inseticida for superior  a  40 </a:t>
            </a:r>
            <a:r>
              <a:rPr lang="pt-BR" sz="1400" dirty="0" smtClean="0">
                <a:latin typeface="Arial Black" pitchFamily="34" charset="0"/>
              </a:rPr>
              <a:t>micras</a:t>
            </a:r>
            <a:r>
              <a:rPr lang="pt-BR" sz="1400" dirty="0">
                <a:latin typeface="Arial Black" pitchFamily="34" charset="0"/>
              </a:rPr>
              <a:t>;</a:t>
            </a:r>
          </a:p>
          <a:p>
            <a:pPr marL="457200" indent="-457200">
              <a:buFont typeface="Wingdings" pitchFamily="2" charset="2"/>
              <a:buChar char="q"/>
              <a:defRPr/>
            </a:pPr>
            <a:r>
              <a:rPr lang="pt-BR" sz="1400" dirty="0">
                <a:latin typeface="Arial Black" pitchFamily="34" charset="0"/>
              </a:rPr>
              <a:t>Necessita de assistência  técnica  </a:t>
            </a:r>
            <a:r>
              <a:rPr lang="pt-BR" sz="1400" dirty="0" smtClean="0">
                <a:latin typeface="Arial Black" pitchFamily="34" charset="0"/>
              </a:rPr>
              <a:t>especializada;</a:t>
            </a:r>
            <a:endParaRPr lang="pt-BR" sz="1400" dirty="0">
              <a:latin typeface="Arial Black" pitchFamily="34" charset="0"/>
            </a:endParaRPr>
          </a:p>
          <a:p>
            <a:pPr marL="457200" indent="-457200">
              <a:buFont typeface="Wingdings" pitchFamily="2" charset="2"/>
              <a:buChar char="q"/>
              <a:defRPr/>
            </a:pPr>
            <a:r>
              <a:rPr lang="pt-BR" sz="1400" dirty="0">
                <a:latin typeface="Arial Black" pitchFamily="34" charset="0"/>
              </a:rPr>
              <a:t>Elimina outros insetos quando usado de forma </a:t>
            </a:r>
            <a:r>
              <a:rPr lang="pt-BR" sz="1400" dirty="0" smtClean="0">
                <a:latin typeface="Arial Black" pitchFamily="34" charset="0"/>
              </a:rPr>
              <a:t>indiscriminada;</a:t>
            </a:r>
            <a:endParaRPr lang="pt-BR" sz="1400" dirty="0">
              <a:latin typeface="Arial Black" pitchFamily="34" charset="0"/>
            </a:endParaRPr>
          </a:p>
          <a:p>
            <a:pPr marL="457200" indent="-457200">
              <a:buFont typeface="Wingdings" pitchFamily="2" charset="2"/>
              <a:buChar char="q"/>
              <a:defRPr/>
            </a:pPr>
            <a:r>
              <a:rPr lang="pt-BR" sz="1400" dirty="0">
                <a:latin typeface="Arial Black" pitchFamily="34" charset="0"/>
              </a:rPr>
              <a:t>Não elimina mais de 80% dos </a:t>
            </a:r>
            <a:r>
              <a:rPr lang="pt-BR" sz="1400" dirty="0" smtClean="0">
                <a:latin typeface="Arial Black" pitchFamily="34" charset="0"/>
              </a:rPr>
              <a:t>mosquitos;</a:t>
            </a:r>
            <a:endParaRPr lang="pt-BR" sz="1400" dirty="0">
              <a:latin typeface="Arial Black" pitchFamily="34" charset="0"/>
            </a:endParaRPr>
          </a:p>
          <a:p>
            <a:pPr marL="457200" indent="-457200">
              <a:buFont typeface="Wingdings" pitchFamily="2" charset="2"/>
              <a:buChar char="q"/>
              <a:defRPr/>
            </a:pPr>
            <a:r>
              <a:rPr lang="pt-BR" sz="1400" dirty="0">
                <a:latin typeface="Arial Black" pitchFamily="34" charset="0"/>
              </a:rPr>
              <a:t>Nenhum poder </a:t>
            </a:r>
            <a:r>
              <a:rPr lang="pt-BR" sz="1400" dirty="0" smtClean="0">
                <a:latin typeface="Arial Black" pitchFamily="34" charset="0"/>
              </a:rPr>
              <a:t>residual</a:t>
            </a:r>
            <a:endParaRPr lang="pt-BR" altLang="pt-BR" sz="1400" b="1" dirty="0" smtClean="0">
              <a:latin typeface="Arial Black" pitchFamily="34" charset="0"/>
            </a:endParaRPr>
          </a:p>
        </p:txBody>
      </p:sp>
      <p:sp>
        <p:nvSpPr>
          <p:cNvPr id="26626" name="Text Box 4"/>
          <p:cNvSpPr txBox="1">
            <a:spLocks noChangeArrowheads="1"/>
          </p:cNvSpPr>
          <p:nvPr/>
        </p:nvSpPr>
        <p:spPr bwMode="auto">
          <a:xfrm>
            <a:off x="1473634" y="249238"/>
            <a:ext cx="6279283" cy="461665"/>
          </a:xfrm>
          <a:prstGeom prst="rect">
            <a:avLst/>
          </a:prstGeom>
          <a:noFill/>
          <a:ln>
            <a:noFill/>
          </a:ln>
          <a:effectLst>
            <a:glow rad="101600">
              <a:schemeClr val="accent1">
                <a:satMod val="175000"/>
                <a:alpha val="40000"/>
              </a:schemeClr>
            </a:glow>
            <a:reflection blurRad="6350" stA="52000" endA="300" endPos="35000" dir="5400000" sy="-100000" algn="bl" rotWithShape="0"/>
          </a:effectLst>
          <a:extLst/>
        </p:spPr>
        <p:txBody>
          <a:bodyPr wrap="non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SzPct val="7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tx1"/>
              </a:buClr>
              <a:buChar char="–"/>
              <a:defRPr sz="2000">
                <a:solidFill>
                  <a:schemeClr val="tx1"/>
                </a:solidFill>
                <a:latin typeface="Tahoma" panose="020B0604030504040204" pitchFamily="34" charset="0"/>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defRPr/>
            </a:pPr>
            <a:r>
              <a:rPr lang="pt-BR" altLang="pt-BR" sz="2400" b="1" dirty="0" smtClean="0">
                <a:effectLst>
                  <a:glow rad="101600">
                    <a:schemeClr val="accent1">
                      <a:satMod val="175000"/>
                      <a:alpha val="40000"/>
                    </a:schemeClr>
                  </a:glow>
                  <a:reflection blurRad="6350" stA="55000" endA="300" endPos="45500" dir="5400000" sy="-100000" algn="bl" rotWithShape="0"/>
                </a:effectLst>
              </a:rPr>
              <a:t>Tratamento a Ultra baixo Volume - UBV</a:t>
            </a:r>
          </a:p>
        </p:txBody>
      </p:sp>
      <p:grpSp>
        <p:nvGrpSpPr>
          <p:cNvPr id="10247" name="Grupo 3"/>
          <p:cNvGrpSpPr>
            <a:grpSpLocks/>
          </p:cNvGrpSpPr>
          <p:nvPr/>
        </p:nvGrpSpPr>
        <p:grpSpPr bwMode="auto">
          <a:xfrm>
            <a:off x="34925" y="33338"/>
            <a:ext cx="1512888" cy="600075"/>
            <a:chOff x="107504" y="33468"/>
            <a:chExt cx="2592288" cy="873742"/>
          </a:xfrm>
        </p:grpSpPr>
        <p:sp>
          <p:nvSpPr>
            <p:cNvPr id="5" name="Retângulo de cantos arredondados 4"/>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6" name="Retângulo de cantos arredondados 5"/>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pic>
        <p:nvPicPr>
          <p:cNvPr id="10" name="Picture 4" descr="DSC01223"/>
          <p:cNvPicPr>
            <a:picLocks noChangeAspect="1" noChangeArrowheads="1"/>
          </p:cNvPicPr>
          <p:nvPr/>
        </p:nvPicPr>
        <p:blipFill>
          <a:blip r:embed="rId3" cstate="print">
            <a:extLst/>
          </a:blip>
          <a:srcRect/>
          <a:stretch>
            <a:fillRect/>
          </a:stretch>
        </p:blipFill>
        <p:spPr bwMode="auto">
          <a:xfrm>
            <a:off x="5364088" y="1851670"/>
            <a:ext cx="3425507" cy="2088232"/>
          </a:xfrm>
          <a:prstGeom prst="rect">
            <a:avLst/>
          </a:prstGeom>
          <a:noFill/>
          <a:ln>
            <a:noFill/>
          </a:ln>
          <a:effectLst>
            <a:outerShdw blurRad="184150" dist="241300" dir="11520000" sx="110000" sy="110000" algn="ctr">
              <a:srgbClr val="000000">
                <a:alpha val="18000"/>
              </a:srgbClr>
            </a:outerShdw>
            <a:reflection blurRad="6350" stA="50000" endA="300" endPos="550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fade">
                                      <p:cBhvr>
                                        <p:cTn id="7" dur="1000"/>
                                        <p:tgtEl>
                                          <p:spTgt spid="26626"/>
                                        </p:tgtEl>
                                      </p:cBhvr>
                                    </p:animEffect>
                                    <p:anim calcmode="lin" valueType="num">
                                      <p:cBhvr>
                                        <p:cTn id="8" dur="1000" fill="hold"/>
                                        <p:tgtEl>
                                          <p:spTgt spid="26626"/>
                                        </p:tgtEl>
                                        <p:attrNameLst>
                                          <p:attrName>ppt_x</p:attrName>
                                        </p:attrNameLst>
                                      </p:cBhvr>
                                      <p:tavLst>
                                        <p:tav tm="0">
                                          <p:val>
                                            <p:strVal val="#ppt_x"/>
                                          </p:val>
                                        </p:tav>
                                        <p:tav tm="100000">
                                          <p:val>
                                            <p:strVal val="#ppt_x"/>
                                          </p:val>
                                        </p:tav>
                                      </p:tavLst>
                                    </p:anim>
                                    <p:anim calcmode="lin" valueType="num">
                                      <p:cBhvr>
                                        <p:cTn id="9" dur="1000" fill="hold"/>
                                        <p:tgtEl>
                                          <p:spTgt spid="26626"/>
                                        </p:tgtEl>
                                        <p:attrNameLst>
                                          <p:attrName>ppt_y</p:attrName>
                                        </p:attrNameLst>
                                      </p:cBhvr>
                                      <p:tavLst>
                                        <p:tav tm="0">
                                          <p:val>
                                            <p:strVal val="#ppt_y+.1"/>
                                          </p:val>
                                        </p:tav>
                                        <p:tav tm="100000">
                                          <p:val>
                                            <p:strVal val="#ppt_y"/>
                                          </p:val>
                                        </p:tav>
                                      </p:tavLst>
                                    </p:anim>
                                  </p:childTnLst>
                                </p:cTn>
                              </p:par>
                              <p:par>
                                <p:cTn id="10" presetID="45"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anim calcmode="lin" valueType="num">
                                      <p:cBhvr>
                                        <p:cTn id="13" dur="2000" fill="hold"/>
                                        <p:tgtEl>
                                          <p:spTgt spid="10"/>
                                        </p:tgtEl>
                                        <p:attrNameLst>
                                          <p:attrName>ppt_w</p:attrName>
                                        </p:attrNameLst>
                                      </p:cBhvr>
                                      <p:tavLst>
                                        <p:tav tm="0" fmla="#ppt_w*sin(2.5*pi*$)">
                                          <p:val>
                                            <p:fltVal val="0"/>
                                          </p:val>
                                        </p:tav>
                                        <p:tav tm="100000">
                                          <p:val>
                                            <p:fltVal val="1"/>
                                          </p:val>
                                        </p:tav>
                                      </p:tavLst>
                                    </p:anim>
                                    <p:anim calcmode="lin" valueType="num">
                                      <p:cBhvr>
                                        <p:cTn id="14" dur="2000" fill="hold"/>
                                        <p:tgtEl>
                                          <p:spTgt spid="10"/>
                                        </p:tgtEl>
                                        <p:attrNameLst>
                                          <p:attrName>ppt_h</p:attrName>
                                        </p:attrNameLst>
                                      </p:cBhvr>
                                      <p:tavLst>
                                        <p:tav tm="0">
                                          <p:val>
                                            <p:strVal val="#ppt_h"/>
                                          </p:val>
                                        </p:tav>
                                        <p:tav tm="100000">
                                          <p:val>
                                            <p:strVal val="#ppt_h"/>
                                          </p:val>
                                        </p:tav>
                                      </p:tavLst>
                                    </p:anim>
                                  </p:childTnLst>
                                </p:cTn>
                              </p:par>
                              <p:par>
                                <p:cTn id="15" presetID="42" presetClass="entr" presetSubtype="0" fill="hold" nodeType="withEffect">
                                  <p:stCondLst>
                                    <p:cond delay="0"/>
                                  </p:stCondLst>
                                  <p:childTnLst>
                                    <p:set>
                                      <p:cBhvr>
                                        <p:cTn id="16" dur="1" fill="hold">
                                          <p:stCondLst>
                                            <p:cond delay="0"/>
                                          </p:stCondLst>
                                        </p:cTn>
                                        <p:tgtEl>
                                          <p:spTgt spid="6147"/>
                                        </p:tgtEl>
                                        <p:attrNameLst>
                                          <p:attrName>style.visibility</p:attrName>
                                        </p:attrNameLst>
                                      </p:cBhvr>
                                      <p:to>
                                        <p:strVal val="visible"/>
                                      </p:to>
                                    </p:set>
                                    <p:animEffect transition="in" filter="fade">
                                      <p:cBhvr>
                                        <p:cTn id="17" dur="1000"/>
                                        <p:tgtEl>
                                          <p:spTgt spid="6147"/>
                                        </p:tgtEl>
                                      </p:cBhvr>
                                    </p:animEffect>
                                    <p:anim calcmode="lin" valueType="num">
                                      <p:cBhvr>
                                        <p:cTn id="18" dur="1000" fill="hold"/>
                                        <p:tgtEl>
                                          <p:spTgt spid="6147"/>
                                        </p:tgtEl>
                                        <p:attrNameLst>
                                          <p:attrName>ppt_x</p:attrName>
                                        </p:attrNameLst>
                                      </p:cBhvr>
                                      <p:tavLst>
                                        <p:tav tm="0">
                                          <p:val>
                                            <p:strVal val="#ppt_x"/>
                                          </p:val>
                                        </p:tav>
                                        <p:tav tm="100000">
                                          <p:val>
                                            <p:strVal val="#ppt_x"/>
                                          </p:val>
                                        </p:tav>
                                      </p:tavLst>
                                    </p:anim>
                                    <p:anim calcmode="lin" valueType="num">
                                      <p:cBhvr>
                                        <p:cTn id="19"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12" name="Espaço Reservado para Conteúdo 4"/>
          <p:cNvSpPr>
            <a:spLocks noGrp="1"/>
          </p:cNvSpPr>
          <p:nvPr>
            <p:ph sz="quarter" idx="4294967295"/>
          </p:nvPr>
        </p:nvSpPr>
        <p:spPr>
          <a:xfrm>
            <a:off x="266700" y="1571625"/>
            <a:ext cx="8359775" cy="3000375"/>
          </a:xfrm>
        </p:spPr>
        <p:txBody>
          <a:bodyPr/>
          <a:lstStyle/>
          <a:p>
            <a:pPr marL="457200" indent="-457200" algn="just">
              <a:buClr>
                <a:schemeClr val="tx1"/>
              </a:buClr>
              <a:buSzPct val="98000"/>
              <a:buFont typeface="+mj-lt"/>
              <a:buAutoNum type="arabicPeriod" startAt="10"/>
              <a:defRPr/>
            </a:pPr>
            <a:r>
              <a:rPr lang="pt-BR" sz="1800" b="1" dirty="0" smtClean="0">
                <a:latin typeface="Times New Roman" pitchFamily="18" charset="0"/>
                <a:cs typeface="Times New Roman" pitchFamily="18" charset="0"/>
              </a:rPr>
              <a:t>Operador deverá prestar atenção quando estiver nebulizado, afim de que não atinja diretamente com inseticida os automóveis e pedestres.</a:t>
            </a:r>
          </a:p>
          <a:p>
            <a:pPr marL="457200" indent="-457200" algn="just">
              <a:buClr>
                <a:schemeClr val="tx1"/>
              </a:buClr>
              <a:buSzPct val="98000"/>
              <a:buFont typeface="+mj-lt"/>
              <a:buAutoNum type="arabicPeriod" startAt="10"/>
              <a:defRPr/>
            </a:pPr>
            <a:r>
              <a:rPr lang="pt-BR" sz="1800" b="1" dirty="0" smtClean="0">
                <a:latin typeface="Times New Roman" pitchFamily="18" charset="0"/>
                <a:cs typeface="Times New Roman" pitchFamily="18" charset="0"/>
              </a:rPr>
              <a:t>Ao encontrar um obstáculo para nebulização, fechar torneira de inseticida.</a:t>
            </a:r>
          </a:p>
          <a:p>
            <a:pPr marL="457200" indent="-457200" algn="just">
              <a:buClr>
                <a:schemeClr val="tx1"/>
              </a:buClr>
              <a:buSzPct val="98000"/>
              <a:buFont typeface="+mj-lt"/>
              <a:buAutoNum type="arabicPeriod" startAt="10"/>
              <a:defRPr/>
            </a:pPr>
            <a:r>
              <a:rPr lang="pt-BR" sz="1800" b="1" dirty="0" smtClean="0">
                <a:latin typeface="Times New Roman" pitchFamily="18" charset="0"/>
                <a:cs typeface="Times New Roman" pitchFamily="18" charset="0"/>
              </a:rPr>
              <a:t>Abastecer o tanque e anotar a quantidade colocada.</a:t>
            </a:r>
          </a:p>
          <a:p>
            <a:pPr marL="457200" indent="-457200" algn="just">
              <a:buClr>
                <a:schemeClr val="tx1"/>
              </a:buClr>
              <a:buSzPct val="98000"/>
              <a:buFont typeface="+mj-lt"/>
              <a:buAutoNum type="arabicPeriod" startAt="10"/>
              <a:defRPr/>
            </a:pPr>
            <a:r>
              <a:rPr lang="pt-BR" sz="1800" b="1" dirty="0" smtClean="0">
                <a:latin typeface="Times New Roman" pitchFamily="18" charset="0"/>
                <a:cs typeface="Times New Roman" pitchFamily="18" charset="0"/>
              </a:rPr>
              <a:t>Dar descanso para a máquina de 20 minutos a cada 1 hora de operação.</a:t>
            </a:r>
          </a:p>
          <a:p>
            <a:pPr marL="457200" indent="-457200" algn="just">
              <a:buClr>
                <a:schemeClr val="tx1"/>
              </a:buClr>
              <a:buSzPct val="98000"/>
              <a:buFont typeface="+mj-lt"/>
              <a:buAutoNum type="arabicPeriod" startAt="10"/>
              <a:defRPr/>
            </a:pPr>
            <a:r>
              <a:rPr lang="pt-BR" sz="1800" b="1" dirty="0" smtClean="0">
                <a:latin typeface="Times New Roman" pitchFamily="18" charset="0"/>
                <a:cs typeface="Times New Roman" pitchFamily="18" charset="0"/>
              </a:rPr>
              <a:t>O período de nebulização com a máquina UBV Costal, será de 4 horas.</a:t>
            </a:r>
          </a:p>
          <a:p>
            <a:pPr marL="457200" indent="-457200" algn="just">
              <a:buClr>
                <a:schemeClr val="tx1"/>
              </a:buClr>
              <a:buSzPct val="98000"/>
              <a:buFont typeface="+mj-lt"/>
              <a:buAutoNum type="arabicPeriod" startAt="10"/>
              <a:defRPr/>
            </a:pPr>
            <a:r>
              <a:rPr lang="pt-BR" sz="1800" b="1" dirty="0" smtClean="0">
                <a:latin typeface="Times New Roman" pitchFamily="18" charset="0"/>
                <a:cs typeface="Times New Roman" pitchFamily="18" charset="0"/>
              </a:rPr>
              <a:t>Ao terminar a nebulização, fechar a torneira do inseticida, e o servidor auxiliar (da parelha), deverá ajudar o servidor operador a tirar máquina do ombro.</a:t>
            </a:r>
          </a:p>
          <a:p>
            <a:pPr>
              <a:buFont typeface="Wingdings 2" pitchFamily="18" charset="2"/>
              <a:buNone/>
              <a:defRPr/>
            </a:pPr>
            <a:endParaRPr lang="pt-BR" sz="2400" dirty="0"/>
          </a:p>
        </p:txBody>
      </p:sp>
      <p:sp>
        <p:nvSpPr>
          <p:cNvPr id="13" name="Título 1"/>
          <p:cNvSpPr>
            <a:spLocks noGrp="1"/>
          </p:cNvSpPr>
          <p:nvPr>
            <p:ph type="title"/>
          </p:nvPr>
        </p:nvSpPr>
        <p:spPr>
          <a:xfrm>
            <a:off x="998538" y="142875"/>
            <a:ext cx="8359775" cy="857250"/>
          </a:xfrm>
        </p:spPr>
        <p:txBody>
          <a:bodyPr anchor="t"/>
          <a:lstStyle/>
          <a:p>
            <a:pPr algn="ctr">
              <a:defRPr/>
            </a:pPr>
            <a:r>
              <a:rPr lang="pt-BR" altLang="pt-BR" sz="2400" dirty="0" smtClean="0">
                <a:solidFill>
                  <a:srgbClr val="FFC000"/>
                </a:solidFill>
                <a:latin typeface="Times New Roman" pitchFamily="18" charset="0"/>
                <a:cs typeface="Times New Roman" pitchFamily="18" charset="0"/>
              </a:rPr>
              <a:t>Cuidados, informações gerais e deveres do operador</a:t>
            </a:r>
            <a:br>
              <a:rPr lang="pt-BR" altLang="pt-BR" sz="2400" dirty="0" smtClean="0">
                <a:solidFill>
                  <a:srgbClr val="FFC000"/>
                </a:solidFill>
                <a:latin typeface="Times New Roman" pitchFamily="18" charset="0"/>
                <a:cs typeface="Times New Roman" pitchFamily="18" charset="0"/>
              </a:rPr>
            </a:br>
            <a:r>
              <a:rPr lang="pt-BR" altLang="pt-BR" sz="2400" dirty="0" smtClean="0">
                <a:solidFill>
                  <a:srgbClr val="FFC000"/>
                </a:solidFill>
                <a:latin typeface="Times New Roman" pitchFamily="18" charset="0"/>
                <a:cs typeface="Times New Roman" pitchFamily="18" charset="0"/>
              </a:rPr>
              <a:t> na hora da nebulização.</a:t>
            </a:r>
            <a:r>
              <a:rPr lang="pt-BR" altLang="pt-BR" sz="3200" dirty="0" smtClean="0">
                <a:solidFill>
                  <a:srgbClr val="FFC000"/>
                </a:solidFill>
              </a:rPr>
              <a:t/>
            </a:r>
            <a:br>
              <a:rPr lang="pt-BR" altLang="pt-BR" sz="3200" dirty="0" smtClean="0">
                <a:solidFill>
                  <a:srgbClr val="FFC000"/>
                </a:solidFill>
              </a:rPr>
            </a:br>
            <a:endParaRPr lang="pt-BR" altLang="pt-BR" sz="3200" dirty="0" smtClean="0">
              <a:solidFill>
                <a:srgbClr val="FFC000"/>
              </a:solidFill>
            </a:endParaRPr>
          </a:p>
        </p:txBody>
      </p:sp>
    </p:spTree>
  </p:cSld>
  <p:clrMapOvr>
    <a:masterClrMapping/>
  </p:clrMapOvr>
  <p:transition spd="med">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Espaço Reservado para Conteúdo 4"/>
          <p:cNvSpPr>
            <a:spLocks noGrp="1"/>
          </p:cNvSpPr>
          <p:nvPr>
            <p:ph sz="quarter" idx="4294967295"/>
          </p:nvPr>
        </p:nvSpPr>
        <p:spPr>
          <a:xfrm>
            <a:off x="266700" y="1500188"/>
            <a:ext cx="8431213" cy="3571875"/>
          </a:xfrm>
        </p:spPr>
        <p:txBody>
          <a:bodyPr/>
          <a:lstStyle/>
          <a:p>
            <a:pPr marL="457200" indent="-457200">
              <a:lnSpc>
                <a:spcPct val="150000"/>
              </a:lnSpc>
              <a:buClr>
                <a:schemeClr val="tx1"/>
              </a:buClr>
              <a:buSzPct val="98000"/>
              <a:buFont typeface="+mj-lt"/>
              <a:buAutoNum type="arabicPeriod" startAt="16"/>
              <a:defRPr/>
            </a:pPr>
            <a:r>
              <a:rPr lang="pt-BR" sz="2000" b="1" dirty="0" smtClean="0">
                <a:latin typeface="Times New Roman" pitchFamily="18" charset="0"/>
                <a:cs typeface="Times New Roman" pitchFamily="18" charset="0"/>
              </a:rPr>
              <a:t>Esvaziar o tanque de inseticida, desconectado a tubulação do sistema de descarga e colocar o inseticida restante dentro de um balde, anotando a quantidade de inseticida que sobrou e se certificar da quantidade de inseticida gasto na nebulização para se obter a vazão real da nebulização.</a:t>
            </a:r>
          </a:p>
          <a:p>
            <a:pPr marL="457200" indent="-457200">
              <a:lnSpc>
                <a:spcPct val="150000"/>
              </a:lnSpc>
              <a:buClr>
                <a:schemeClr val="tx1"/>
              </a:buClr>
              <a:buSzPct val="98000"/>
              <a:buFont typeface="+mj-lt"/>
              <a:buAutoNum type="arabicPeriod" startAt="16"/>
              <a:defRPr/>
            </a:pPr>
            <a:r>
              <a:rPr lang="pt-BR" sz="2000" b="1" dirty="0" smtClean="0">
                <a:latin typeface="Times New Roman" pitchFamily="18" charset="0"/>
                <a:cs typeface="Times New Roman" pitchFamily="18" charset="0"/>
              </a:rPr>
              <a:t>Depois de vazio o tanque de inseticida, desconectar o </a:t>
            </a:r>
            <a:r>
              <a:rPr lang="pt-BR" sz="2000" b="1" dirty="0" err="1" smtClean="0">
                <a:latin typeface="Times New Roman" pitchFamily="18" charset="0"/>
                <a:cs typeface="Times New Roman" pitchFamily="18" charset="0"/>
              </a:rPr>
              <a:t>mangote</a:t>
            </a:r>
            <a:r>
              <a:rPr lang="pt-BR" sz="2000" b="1" dirty="0" smtClean="0">
                <a:latin typeface="Times New Roman" pitchFamily="18" charset="0"/>
                <a:cs typeface="Times New Roman" pitchFamily="18" charset="0"/>
              </a:rPr>
              <a:t> direcional do inseticida (sistema de descarga) da boquinha de descarga.</a:t>
            </a:r>
          </a:p>
          <a:p>
            <a:pPr>
              <a:buFont typeface="Wingdings 2" pitchFamily="18" charset="2"/>
              <a:buNone/>
              <a:defRPr/>
            </a:pPr>
            <a:endParaRPr lang="pt-BR" sz="2400" b="1" dirty="0"/>
          </a:p>
        </p:txBody>
      </p:sp>
      <p:sp>
        <p:nvSpPr>
          <p:cNvPr id="10" name="Título 1"/>
          <p:cNvSpPr>
            <a:spLocks noGrp="1"/>
          </p:cNvSpPr>
          <p:nvPr>
            <p:ph type="title"/>
          </p:nvPr>
        </p:nvSpPr>
        <p:spPr>
          <a:xfrm>
            <a:off x="998538" y="142875"/>
            <a:ext cx="8359775" cy="857250"/>
          </a:xfrm>
        </p:spPr>
        <p:txBody>
          <a:bodyPr anchor="t"/>
          <a:lstStyle/>
          <a:p>
            <a:pPr algn="ctr">
              <a:defRPr/>
            </a:pPr>
            <a:r>
              <a:rPr lang="pt-BR" altLang="pt-BR" sz="2400" dirty="0" smtClean="0">
                <a:solidFill>
                  <a:srgbClr val="FFC000"/>
                </a:solidFill>
                <a:latin typeface="Times New Roman" pitchFamily="18" charset="0"/>
                <a:cs typeface="Times New Roman" pitchFamily="18" charset="0"/>
              </a:rPr>
              <a:t>Cuidados, informações gerais e deveres do operador</a:t>
            </a:r>
            <a:br>
              <a:rPr lang="pt-BR" altLang="pt-BR" sz="2400" dirty="0" smtClean="0">
                <a:solidFill>
                  <a:srgbClr val="FFC000"/>
                </a:solidFill>
                <a:latin typeface="Times New Roman" pitchFamily="18" charset="0"/>
                <a:cs typeface="Times New Roman" pitchFamily="18" charset="0"/>
              </a:rPr>
            </a:br>
            <a:r>
              <a:rPr lang="pt-BR" altLang="pt-BR" sz="2400" dirty="0" smtClean="0">
                <a:solidFill>
                  <a:srgbClr val="FFC000"/>
                </a:solidFill>
                <a:latin typeface="Times New Roman" pitchFamily="18" charset="0"/>
                <a:cs typeface="Times New Roman" pitchFamily="18" charset="0"/>
              </a:rPr>
              <a:t> na hora da nebulização.</a:t>
            </a:r>
            <a:r>
              <a:rPr lang="pt-BR" altLang="pt-BR" sz="3200" dirty="0" smtClean="0">
                <a:solidFill>
                  <a:srgbClr val="FFC000"/>
                </a:solidFill>
              </a:rPr>
              <a:t/>
            </a:r>
            <a:br>
              <a:rPr lang="pt-BR" altLang="pt-BR" sz="3200" dirty="0" smtClean="0">
                <a:solidFill>
                  <a:srgbClr val="FFC000"/>
                </a:solidFill>
              </a:rPr>
            </a:br>
            <a:endParaRPr lang="pt-BR" altLang="pt-BR" sz="3200" dirty="0" smtClean="0">
              <a:solidFill>
                <a:srgbClr val="FFC000"/>
              </a:solidFill>
            </a:endParaRPr>
          </a:p>
        </p:txBody>
      </p:sp>
    </p:spTree>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Espaço Reservado para Conteúdo 4"/>
          <p:cNvSpPr>
            <a:spLocks noGrp="1"/>
          </p:cNvSpPr>
          <p:nvPr>
            <p:ph sz="quarter" idx="4294967295"/>
          </p:nvPr>
        </p:nvSpPr>
        <p:spPr>
          <a:xfrm>
            <a:off x="214313" y="1785938"/>
            <a:ext cx="8359775" cy="2786062"/>
          </a:xfrm>
        </p:spPr>
        <p:txBody>
          <a:bodyPr/>
          <a:lstStyle/>
          <a:p>
            <a:pPr marL="514350" indent="-514350">
              <a:buClr>
                <a:schemeClr val="tx1"/>
              </a:buClr>
              <a:buSzPct val="98000"/>
              <a:buFont typeface="+mj-lt"/>
              <a:buAutoNum type="arabicPeriod" startAt="18"/>
              <a:defRPr/>
            </a:pPr>
            <a:r>
              <a:rPr lang="pt-BR" sz="2000" b="1" dirty="0" smtClean="0">
                <a:latin typeface="Times New Roman" pitchFamily="18" charset="0"/>
                <a:cs typeface="Times New Roman" pitchFamily="18" charset="0"/>
              </a:rPr>
              <a:t>Fazer limpeza da máquina utilizando álcool nas seguintes partes:</a:t>
            </a:r>
          </a:p>
          <a:p>
            <a:pPr>
              <a:buClr>
                <a:schemeClr val="tx1"/>
              </a:buClr>
              <a:buFont typeface="Wingdings 2" pitchFamily="18" charset="2"/>
              <a:buNone/>
              <a:defRPr/>
            </a:pPr>
            <a:r>
              <a:rPr lang="pt-BR" sz="2000" b="1" dirty="0" smtClean="0">
                <a:latin typeface="Times New Roman" pitchFamily="18" charset="0"/>
                <a:cs typeface="Times New Roman" pitchFamily="18" charset="0"/>
              </a:rPr>
              <a:t> </a:t>
            </a:r>
          </a:p>
          <a:p>
            <a:pPr marL="457200" indent="-457200">
              <a:buClr>
                <a:schemeClr val="tx1"/>
              </a:buClr>
              <a:buSzPct val="98000"/>
              <a:buFont typeface="+mj-lt"/>
              <a:buAutoNum type="alphaUcPeriod"/>
              <a:defRPr/>
            </a:pPr>
            <a:r>
              <a:rPr lang="pt-BR" sz="2000" b="1" dirty="0" err="1" smtClean="0">
                <a:latin typeface="Times New Roman" pitchFamily="18" charset="0"/>
                <a:cs typeface="Times New Roman" pitchFamily="18" charset="0"/>
              </a:rPr>
              <a:t>Mangote</a:t>
            </a:r>
            <a:r>
              <a:rPr lang="pt-BR" sz="2000" b="1" dirty="0" smtClean="0">
                <a:latin typeface="Times New Roman" pitchFamily="18" charset="0"/>
                <a:cs typeface="Times New Roman" pitchFamily="18" charset="0"/>
              </a:rPr>
              <a:t> direcional do inseticida (sistema de descarga).</a:t>
            </a:r>
          </a:p>
          <a:p>
            <a:pPr marL="457200" indent="-457200">
              <a:buClr>
                <a:schemeClr val="tx1"/>
              </a:buClr>
              <a:buSzPct val="98000"/>
              <a:buFont typeface="+mj-lt"/>
              <a:buAutoNum type="alphaUcPeriod"/>
              <a:defRPr/>
            </a:pPr>
            <a:r>
              <a:rPr lang="pt-BR" sz="2000" b="1" dirty="0" smtClean="0">
                <a:latin typeface="Times New Roman" pitchFamily="18" charset="0"/>
                <a:cs typeface="Times New Roman" pitchFamily="18" charset="0"/>
              </a:rPr>
              <a:t>Tanque de inseticida (interior).</a:t>
            </a:r>
          </a:p>
          <a:p>
            <a:pPr marL="457200" indent="-457200">
              <a:buClr>
                <a:schemeClr val="tx1"/>
              </a:buClr>
              <a:buSzPct val="98000"/>
              <a:buFont typeface="+mj-lt"/>
              <a:buAutoNum type="alphaUcPeriod"/>
              <a:defRPr/>
            </a:pPr>
            <a:r>
              <a:rPr lang="pt-BR" sz="2000" b="1" dirty="0" smtClean="0">
                <a:latin typeface="Times New Roman" pitchFamily="18" charset="0"/>
                <a:cs typeface="Times New Roman" pitchFamily="18" charset="0"/>
              </a:rPr>
              <a:t>Partes externas da máquina.</a:t>
            </a:r>
          </a:p>
          <a:p>
            <a:pPr marL="457200" indent="-457200">
              <a:buClr>
                <a:schemeClr val="tx1"/>
              </a:buClr>
              <a:buSzPct val="98000"/>
              <a:buFont typeface="+mj-lt"/>
              <a:buAutoNum type="alphaUcPeriod"/>
              <a:defRPr/>
            </a:pPr>
            <a:r>
              <a:rPr lang="pt-BR" sz="2000" b="1" dirty="0" smtClean="0">
                <a:latin typeface="Times New Roman" pitchFamily="18" charset="0"/>
                <a:cs typeface="Times New Roman" pitchFamily="18" charset="0"/>
              </a:rPr>
              <a:t>Bico do inseticida.</a:t>
            </a:r>
          </a:p>
          <a:p>
            <a:pPr marL="514350" indent="-514350">
              <a:buClr>
                <a:schemeClr val="tx1"/>
              </a:buClr>
              <a:buSzPct val="98000"/>
              <a:buFont typeface="+mj-lt"/>
              <a:buAutoNum type="arabicPeriod" startAt="19"/>
              <a:defRPr/>
            </a:pPr>
            <a:r>
              <a:rPr lang="pt-BR" sz="2000" b="1" dirty="0" smtClean="0">
                <a:latin typeface="Times New Roman" pitchFamily="18" charset="0"/>
                <a:cs typeface="Times New Roman" pitchFamily="18" charset="0"/>
              </a:rPr>
              <a:t>O bico de inseticida a ser utilizado é o número 2 e o disco número 0.9.</a:t>
            </a:r>
          </a:p>
          <a:p>
            <a:pPr>
              <a:buFont typeface="Wingdings 2" pitchFamily="18" charset="2"/>
              <a:buNone/>
              <a:defRPr/>
            </a:pPr>
            <a:endParaRPr lang="pt-BR" sz="2400" dirty="0"/>
          </a:p>
        </p:txBody>
      </p:sp>
      <p:sp>
        <p:nvSpPr>
          <p:cNvPr id="10" name="Título 1"/>
          <p:cNvSpPr>
            <a:spLocks noGrp="1"/>
          </p:cNvSpPr>
          <p:nvPr>
            <p:ph type="title"/>
          </p:nvPr>
        </p:nvSpPr>
        <p:spPr>
          <a:xfrm>
            <a:off x="1000125" y="142875"/>
            <a:ext cx="8143875" cy="857250"/>
          </a:xfrm>
        </p:spPr>
        <p:txBody>
          <a:bodyPr anchor="t"/>
          <a:lstStyle/>
          <a:p>
            <a:pPr algn="ctr">
              <a:defRPr/>
            </a:pPr>
            <a:r>
              <a:rPr lang="pt-BR" altLang="pt-BR" sz="2400" dirty="0" smtClean="0">
                <a:solidFill>
                  <a:srgbClr val="FFC000"/>
                </a:solidFill>
                <a:latin typeface="Times New Roman" pitchFamily="18" charset="0"/>
                <a:cs typeface="Times New Roman" pitchFamily="18" charset="0"/>
              </a:rPr>
              <a:t>Cuidados, informações gerais e deveres do operador</a:t>
            </a:r>
            <a:br>
              <a:rPr lang="pt-BR" altLang="pt-BR" sz="2400" dirty="0" smtClean="0">
                <a:solidFill>
                  <a:srgbClr val="FFC000"/>
                </a:solidFill>
                <a:latin typeface="Times New Roman" pitchFamily="18" charset="0"/>
                <a:cs typeface="Times New Roman" pitchFamily="18" charset="0"/>
              </a:rPr>
            </a:br>
            <a:r>
              <a:rPr lang="pt-BR" altLang="pt-BR" sz="2400" dirty="0" smtClean="0">
                <a:solidFill>
                  <a:srgbClr val="FFC000"/>
                </a:solidFill>
                <a:latin typeface="Times New Roman" pitchFamily="18" charset="0"/>
                <a:cs typeface="Times New Roman" pitchFamily="18" charset="0"/>
              </a:rPr>
              <a:t> na hora da nebulização.</a:t>
            </a:r>
            <a:r>
              <a:rPr lang="pt-BR" altLang="pt-BR" sz="3200" dirty="0" smtClean="0">
                <a:solidFill>
                  <a:srgbClr val="FFC000"/>
                </a:solidFill>
              </a:rPr>
              <a:t/>
            </a:r>
            <a:br>
              <a:rPr lang="pt-BR" altLang="pt-BR" sz="3200" dirty="0" smtClean="0">
                <a:solidFill>
                  <a:srgbClr val="FFC000"/>
                </a:solidFill>
              </a:rPr>
            </a:br>
            <a:endParaRPr lang="pt-BR" altLang="pt-BR" sz="3200" dirty="0" smtClean="0">
              <a:solidFill>
                <a:srgbClr val="FFC000"/>
              </a:solidFill>
            </a:endParaRPr>
          </a:p>
        </p:txBody>
      </p:sp>
    </p:spTree>
  </p:cSld>
  <p:clrMapOvr>
    <a:masterClrMapping/>
  </p:clrMapOvr>
  <p:transition spd="med">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Grupo 4"/>
          <p:cNvGrpSpPr>
            <a:grpSpLocks/>
          </p:cNvGrpSpPr>
          <p:nvPr/>
        </p:nvGrpSpPr>
        <p:grpSpPr bwMode="auto">
          <a:xfrm>
            <a:off x="34925" y="33338"/>
            <a:ext cx="1512888" cy="600075"/>
            <a:chOff x="107504" y="33468"/>
            <a:chExt cx="2592288" cy="873742"/>
          </a:xfrm>
        </p:grpSpPr>
        <p:sp>
          <p:nvSpPr>
            <p:cNvPr id="6" name="Retângulo de cantos arredondados 5"/>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8" name="Retângulo de cantos arredondados 7"/>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9" name="Espaço Reservado para Texto 2"/>
          <p:cNvSpPr txBox="1">
            <a:spLocks/>
          </p:cNvSpPr>
          <p:nvPr/>
        </p:nvSpPr>
        <p:spPr bwMode="auto">
          <a:xfrm>
            <a:off x="1285875" y="142875"/>
            <a:ext cx="7715250" cy="1071563"/>
          </a:xfrm>
          <a:prstGeom prst="rect">
            <a:avLst/>
          </a:prstGeom>
          <a:noFill/>
          <a:ln w="9525">
            <a:noFill/>
            <a:miter lim="800000"/>
            <a:headEnd/>
            <a:tailEnd/>
          </a:ln>
          <a:effectLst/>
        </p:spPr>
        <p:txBody>
          <a:bodyPr/>
          <a:lstStyle/>
          <a:p>
            <a:pPr marL="342900" indent="-342900" algn="ctr">
              <a:spcBef>
                <a:spcPct val="20000"/>
              </a:spcBef>
              <a:buClr>
                <a:schemeClr val="hlink"/>
              </a:buClr>
              <a:buSzPct val="70000"/>
              <a:defRPr/>
            </a:pPr>
            <a:r>
              <a:rPr lang="pt-BR" altLang="pt-BR" sz="2400" b="1" kern="0" dirty="0">
                <a:solidFill>
                  <a:srgbClr val="FFC000"/>
                </a:solidFill>
                <a:effectLst>
                  <a:outerShdw blurRad="38100" dist="38100" dir="2700000" algn="tl">
                    <a:srgbClr val="000000"/>
                  </a:outerShdw>
                </a:effectLst>
                <a:latin typeface="Times New Roman" pitchFamily="18" charset="0"/>
                <a:cs typeface="Times New Roman" pitchFamily="18" charset="0"/>
              </a:rPr>
              <a:t>Materiais necessários para a equipe de operações</a:t>
            </a:r>
          </a:p>
          <a:p>
            <a:pPr marL="342900" indent="-342900" algn="ctr">
              <a:spcBef>
                <a:spcPct val="20000"/>
              </a:spcBef>
              <a:buClr>
                <a:schemeClr val="hlink"/>
              </a:buClr>
              <a:buSzPct val="70000"/>
              <a:defRPr/>
            </a:pPr>
            <a:r>
              <a:rPr lang="pt-BR" altLang="pt-BR" sz="2400" b="1" kern="0" dirty="0">
                <a:solidFill>
                  <a:srgbClr val="FFC000"/>
                </a:solidFill>
                <a:effectLst>
                  <a:outerShdw blurRad="38100" dist="38100" dir="2700000" algn="tl">
                    <a:srgbClr val="000000"/>
                  </a:outerShdw>
                </a:effectLst>
                <a:latin typeface="Times New Roman" pitchFamily="18" charset="0"/>
                <a:cs typeface="Times New Roman" pitchFamily="18" charset="0"/>
              </a:rPr>
              <a:t> com máquinas UBV Costal</a:t>
            </a:r>
          </a:p>
          <a:p>
            <a:pPr marL="342900" indent="-342900" algn="ctr">
              <a:spcBef>
                <a:spcPct val="20000"/>
              </a:spcBef>
              <a:buClr>
                <a:schemeClr val="hlink"/>
              </a:buClr>
              <a:buSzPct val="70000"/>
              <a:buFont typeface="Wingdings" pitchFamily="2" charset="2"/>
              <a:buChar char="n"/>
              <a:defRPr/>
            </a:pPr>
            <a:endParaRPr lang="pt-BR" altLang="pt-BR" sz="2400" b="1" kern="0" dirty="0">
              <a:solidFill>
                <a:srgbClr val="FFC000"/>
              </a:solidFill>
              <a:effectLst>
                <a:outerShdw blurRad="38100" dist="38100" dir="2700000" algn="tl">
                  <a:srgbClr val="000000"/>
                </a:outerShdw>
              </a:effectLst>
              <a:latin typeface="Times New Roman" pitchFamily="18" charset="0"/>
              <a:cs typeface="Times New Roman" pitchFamily="18" charset="0"/>
            </a:endParaRPr>
          </a:p>
        </p:txBody>
      </p:sp>
      <p:sp>
        <p:nvSpPr>
          <p:cNvPr id="10" name="Espaço Reservado para Conteúdo 4"/>
          <p:cNvSpPr>
            <a:spLocks noGrp="1"/>
          </p:cNvSpPr>
          <p:nvPr>
            <p:ph sz="quarter" idx="4294967295"/>
          </p:nvPr>
        </p:nvSpPr>
        <p:spPr>
          <a:xfrm>
            <a:off x="1108075" y="1643063"/>
            <a:ext cx="4178300" cy="2928937"/>
          </a:xfrm>
        </p:spPr>
        <p:txBody>
          <a:bodyPr/>
          <a:lstStyle/>
          <a:p>
            <a:pPr marL="457200" indent="-457200">
              <a:buClr>
                <a:schemeClr val="tx1"/>
              </a:buClr>
              <a:buSzPct val="98000"/>
              <a:buFont typeface="+mj-lt"/>
              <a:buAutoNum type="arabicPeriod"/>
              <a:defRPr/>
            </a:pPr>
            <a:r>
              <a:rPr lang="pt-BR" sz="2000" b="1" dirty="0" smtClean="0">
                <a:latin typeface="Times New Roman" pitchFamily="18" charset="0"/>
                <a:cs typeface="Times New Roman" pitchFamily="18" charset="0"/>
              </a:rPr>
              <a:t>Alicate</a:t>
            </a:r>
          </a:p>
          <a:p>
            <a:pPr marL="457200" indent="-457200">
              <a:buClr>
                <a:schemeClr val="tx1"/>
              </a:buClr>
              <a:buSzPct val="98000"/>
              <a:buFont typeface="+mj-lt"/>
              <a:buAutoNum type="arabicPeriod"/>
              <a:defRPr/>
            </a:pPr>
            <a:r>
              <a:rPr lang="pt-BR" sz="2000" b="1" dirty="0" smtClean="0">
                <a:latin typeface="Times New Roman" pitchFamily="18" charset="0"/>
                <a:cs typeface="Times New Roman" pitchFamily="18" charset="0"/>
              </a:rPr>
              <a:t>Chave de fenda</a:t>
            </a:r>
          </a:p>
          <a:p>
            <a:pPr marL="457200" indent="-457200">
              <a:buClr>
                <a:schemeClr val="tx1"/>
              </a:buClr>
              <a:buSzPct val="98000"/>
              <a:buFont typeface="+mj-lt"/>
              <a:buAutoNum type="arabicPeriod"/>
              <a:defRPr/>
            </a:pPr>
            <a:r>
              <a:rPr lang="pt-BR" sz="2000" b="1" dirty="0" smtClean="0">
                <a:latin typeface="Times New Roman" pitchFamily="18" charset="0"/>
                <a:cs typeface="Times New Roman" pitchFamily="18" charset="0"/>
              </a:rPr>
              <a:t>Chave de vela</a:t>
            </a:r>
          </a:p>
          <a:p>
            <a:pPr marL="457200" indent="-457200">
              <a:buClr>
                <a:schemeClr val="tx1"/>
              </a:buClr>
              <a:buSzPct val="98000"/>
              <a:buFont typeface="+mj-lt"/>
              <a:buAutoNum type="arabicPeriod"/>
              <a:defRPr/>
            </a:pPr>
            <a:r>
              <a:rPr lang="pt-BR" sz="2000" b="1" dirty="0" smtClean="0">
                <a:latin typeface="Times New Roman" pitchFamily="18" charset="0"/>
                <a:cs typeface="Times New Roman" pitchFamily="18" charset="0"/>
              </a:rPr>
              <a:t>Estopa</a:t>
            </a:r>
          </a:p>
          <a:p>
            <a:pPr marL="457200" indent="-457200">
              <a:buClr>
                <a:schemeClr val="tx1"/>
              </a:buClr>
              <a:buSzPct val="98000"/>
              <a:buFont typeface="+mj-lt"/>
              <a:buAutoNum type="arabicPeriod"/>
              <a:defRPr/>
            </a:pPr>
            <a:r>
              <a:rPr lang="pt-BR" sz="2000" b="1" dirty="0" smtClean="0">
                <a:latin typeface="Times New Roman" pitchFamily="18" charset="0"/>
                <a:cs typeface="Times New Roman" pitchFamily="18" charset="0"/>
              </a:rPr>
              <a:t>Álcool</a:t>
            </a:r>
          </a:p>
          <a:p>
            <a:pPr marL="457200" indent="-457200">
              <a:buClr>
                <a:schemeClr val="tx1"/>
              </a:buClr>
              <a:buSzPct val="98000"/>
              <a:buFont typeface="+mj-lt"/>
              <a:buAutoNum type="arabicPeriod"/>
              <a:defRPr/>
            </a:pPr>
            <a:r>
              <a:rPr lang="pt-BR" sz="2000" b="1" dirty="0" smtClean="0">
                <a:latin typeface="Times New Roman" pitchFamily="18" charset="0"/>
                <a:cs typeface="Times New Roman" pitchFamily="18" charset="0"/>
              </a:rPr>
              <a:t>Balde</a:t>
            </a:r>
          </a:p>
          <a:p>
            <a:pPr marL="457200" indent="-457200">
              <a:buClr>
                <a:schemeClr val="tx1"/>
              </a:buClr>
              <a:buSzPct val="98000"/>
              <a:buFont typeface="+mj-lt"/>
              <a:buAutoNum type="arabicPeriod"/>
              <a:defRPr/>
            </a:pPr>
            <a:r>
              <a:rPr lang="pt-BR" sz="2000" b="1" dirty="0" smtClean="0">
                <a:latin typeface="Times New Roman" pitchFamily="18" charset="0"/>
                <a:cs typeface="Times New Roman" pitchFamily="18" charset="0"/>
              </a:rPr>
              <a:t>Funil</a:t>
            </a:r>
          </a:p>
          <a:p>
            <a:pPr marL="457200" indent="-457200">
              <a:buClr>
                <a:schemeClr val="tx1"/>
              </a:buClr>
              <a:buSzPct val="98000"/>
              <a:buFont typeface="+mj-lt"/>
              <a:buAutoNum type="arabicPeriod"/>
              <a:defRPr/>
            </a:pPr>
            <a:r>
              <a:rPr lang="pt-BR" sz="2000" b="1" dirty="0" smtClean="0">
                <a:latin typeface="Times New Roman" pitchFamily="18" charset="0"/>
                <a:cs typeface="Times New Roman" pitchFamily="18" charset="0"/>
              </a:rPr>
              <a:t>Flanela</a:t>
            </a:r>
          </a:p>
          <a:p>
            <a:pPr>
              <a:defRPr/>
            </a:pPr>
            <a:endParaRPr lang="pt-BR" sz="2400" dirty="0"/>
          </a:p>
        </p:txBody>
      </p:sp>
    </p:spTree>
  </p:cSld>
  <p:clrMapOvr>
    <a:masterClrMapping/>
  </p:clrMapOvr>
  <p:transition spd="med">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defRPr/>
            </a:pPr>
            <a:endParaRPr lang="pt-BR"/>
          </a:p>
        </p:txBody>
      </p:sp>
      <p:sp>
        <p:nvSpPr>
          <p:cNvPr id="3" name="Espaço Reservado para Conteúdo 2"/>
          <p:cNvSpPr>
            <a:spLocks noGrp="1"/>
          </p:cNvSpPr>
          <p:nvPr>
            <p:ph idx="1"/>
          </p:nvPr>
        </p:nvSpPr>
        <p:spPr/>
        <p:txBody>
          <a:bodyPr/>
          <a:lstStyle/>
          <a:p>
            <a:pPr>
              <a:defRPr/>
            </a:pPr>
            <a:endParaRPr lang="pt-BR"/>
          </a:p>
        </p:txBody>
      </p:sp>
      <p:pic>
        <p:nvPicPr>
          <p:cNvPr id="67588" name="Picture 2" descr="D:\depósito ubv\3.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5725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edg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defRPr/>
            </a:pPr>
            <a:endParaRPr lang="pt-BR"/>
          </a:p>
        </p:txBody>
      </p:sp>
      <p:sp>
        <p:nvSpPr>
          <p:cNvPr id="3" name="Espaço Reservado para Conteúdo 2"/>
          <p:cNvSpPr>
            <a:spLocks noGrp="1"/>
          </p:cNvSpPr>
          <p:nvPr>
            <p:ph idx="1"/>
          </p:nvPr>
        </p:nvSpPr>
        <p:spPr/>
        <p:txBody>
          <a:bodyPr/>
          <a:lstStyle/>
          <a:p>
            <a:pPr>
              <a:defRPr/>
            </a:pPr>
            <a:endParaRPr lang="pt-BR"/>
          </a:p>
        </p:txBody>
      </p:sp>
      <p:pic>
        <p:nvPicPr>
          <p:cNvPr id="68612" name="Picture 2" descr="G:\depósito ubv\WhatsApp Image 2019-03-26 at 15.16.13.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62013"/>
            <a:ext cx="12192000" cy="686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dissolv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defRPr/>
            </a:pPr>
            <a:endParaRPr lang="pt-BR"/>
          </a:p>
        </p:txBody>
      </p:sp>
      <p:sp>
        <p:nvSpPr>
          <p:cNvPr id="3" name="Espaço Reservado para Conteúdo 2"/>
          <p:cNvSpPr>
            <a:spLocks noGrp="1"/>
          </p:cNvSpPr>
          <p:nvPr>
            <p:ph idx="1"/>
          </p:nvPr>
        </p:nvSpPr>
        <p:spPr/>
        <p:txBody>
          <a:bodyPr/>
          <a:lstStyle/>
          <a:p>
            <a:pPr>
              <a:defRPr/>
            </a:pPr>
            <a:endParaRPr lang="pt-BR"/>
          </a:p>
        </p:txBody>
      </p:sp>
      <p:pic>
        <p:nvPicPr>
          <p:cNvPr id="69636" name="Picture 2" descr="G:\depósito ubv\WhatsApp Image 2019-03-26 at 15.16.15(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62013"/>
            <a:ext cx="12192000" cy="686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defRPr/>
            </a:pPr>
            <a:endParaRPr lang="pt-BR"/>
          </a:p>
        </p:txBody>
      </p:sp>
      <p:sp>
        <p:nvSpPr>
          <p:cNvPr id="3" name="Espaço Reservado para Conteúdo 2"/>
          <p:cNvSpPr>
            <a:spLocks noGrp="1"/>
          </p:cNvSpPr>
          <p:nvPr>
            <p:ph idx="1"/>
          </p:nvPr>
        </p:nvSpPr>
        <p:spPr/>
        <p:txBody>
          <a:bodyPr/>
          <a:lstStyle/>
          <a:p>
            <a:pPr>
              <a:defRPr/>
            </a:pPr>
            <a:endParaRPr lang="pt-BR"/>
          </a:p>
        </p:txBody>
      </p:sp>
      <p:pic>
        <p:nvPicPr>
          <p:cNvPr id="70660" name="Picture 2" descr="D:\depósito ubv\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62013"/>
            <a:ext cx="12192000" cy="686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dissolv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D:\depósito ubv\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0"/>
            <a:ext cx="496887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dissolv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defRPr/>
            </a:pPr>
            <a:endParaRPr lang="pt-BR"/>
          </a:p>
        </p:txBody>
      </p:sp>
      <p:sp>
        <p:nvSpPr>
          <p:cNvPr id="3" name="Espaço Reservado para Conteúdo 2"/>
          <p:cNvSpPr>
            <a:spLocks noGrp="1"/>
          </p:cNvSpPr>
          <p:nvPr>
            <p:ph idx="1"/>
          </p:nvPr>
        </p:nvSpPr>
        <p:spPr/>
        <p:txBody>
          <a:bodyPr/>
          <a:lstStyle/>
          <a:p>
            <a:pPr>
              <a:defRPr/>
            </a:pPr>
            <a:endParaRPr lang="pt-BR"/>
          </a:p>
        </p:txBody>
      </p:sp>
      <p:pic>
        <p:nvPicPr>
          <p:cNvPr id="72708" name="Picture 2" descr="G:\depósito ubv\WhatsApp Image 2019-03-26 at 15.16.1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071563"/>
            <a:ext cx="12192000" cy="686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SC01221"/>
          <p:cNvPicPr>
            <a:picLocks noChangeAspect="1" noChangeArrowheads="1"/>
          </p:cNvPicPr>
          <p:nvPr/>
        </p:nvPicPr>
        <p:blipFill>
          <a:blip r:embed="rId2" cstate="print">
            <a:extLst/>
          </a:blip>
          <a:srcRect/>
          <a:stretch>
            <a:fillRect/>
          </a:stretch>
        </p:blipFill>
        <p:spPr bwMode="auto">
          <a:xfrm>
            <a:off x="214282" y="-714398"/>
            <a:ext cx="9055529" cy="5088433"/>
          </a:xfrm>
          <a:prstGeom prst="rect">
            <a:avLst/>
          </a:prstGeom>
          <a:ln>
            <a:noFill/>
          </a:ln>
          <a:effectLst>
            <a:softEdge rad="112500"/>
          </a:effectLst>
          <a:scene3d>
            <a:camera prst="orthographicFront">
              <a:rot lat="0" lon="0" rev="0"/>
            </a:camera>
            <a:lightRig rig="chilly" dir="t">
              <a:rot lat="0" lon="0" rev="18480000"/>
            </a:lightRig>
          </a:scene3d>
          <a:sp3d prstMaterial="clear">
            <a:bevelT h="63500"/>
          </a:sp3d>
          <a:extLst/>
        </p:spPr>
      </p:pic>
      <p:grpSp>
        <p:nvGrpSpPr>
          <p:cNvPr id="11267" name="Grupo 3"/>
          <p:cNvGrpSpPr>
            <a:grpSpLocks/>
          </p:cNvGrpSpPr>
          <p:nvPr/>
        </p:nvGrpSpPr>
        <p:grpSpPr bwMode="auto">
          <a:xfrm>
            <a:off x="34925" y="33338"/>
            <a:ext cx="1512888" cy="600075"/>
            <a:chOff x="107504" y="33468"/>
            <a:chExt cx="2592288" cy="873742"/>
          </a:xfrm>
        </p:grpSpPr>
        <p:sp>
          <p:nvSpPr>
            <p:cNvPr id="5" name="Retângulo de cantos arredondados 4"/>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6" name="Retângulo de cantos arredondados 5"/>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DSC01223"/>
          <p:cNvPicPr>
            <a:picLocks noChangeAspect="1" noChangeArrowheads="1"/>
          </p:cNvPicPr>
          <p:nvPr/>
        </p:nvPicPr>
        <p:blipFill>
          <a:blip r:embed="rId2" cstate="print">
            <a:extLst/>
          </a:blip>
          <a:srcRect/>
          <a:stretch>
            <a:fillRect/>
          </a:stretch>
        </p:blipFill>
        <p:spPr bwMode="auto">
          <a:xfrm>
            <a:off x="1049735" y="788466"/>
            <a:ext cx="6379129" cy="3467274"/>
          </a:xfrm>
          <a:prstGeom prst="rect">
            <a:avLst/>
          </a:prstGeom>
          <a:noFill/>
          <a:ln>
            <a:noFill/>
          </a:ln>
          <a:effectLst>
            <a:outerShdw blurRad="127000" dist="38100" dir="2700000" algn="ctr">
              <a:srgbClr val="000000">
                <a:alpha val="45000"/>
              </a:srgbClr>
            </a:outerShdw>
            <a:reflection blurRad="6350" stA="52000" endA="300" endPos="35000" dir="5400000" sy="-100000" algn="bl" rotWithShape="0"/>
          </a:effectLst>
          <a:scene3d>
            <a:camera prst="perspectiveFront" fov="2700000">
              <a:rot lat="20376000" lon="1938000" rev="20112001"/>
            </a:camera>
            <a:lightRig rig="soft" dir="t">
              <a:rot lat="0" lon="0" rev="0"/>
            </a:lightRig>
          </a:scene3d>
          <a:sp3d prstMaterial="translucentPowder">
            <a:bevelT w="203200" h="50800" prst="softRound"/>
          </a:sp3d>
          <a:extLst/>
        </p:spPr>
      </p:pic>
      <p:grpSp>
        <p:nvGrpSpPr>
          <p:cNvPr id="73731" name="Grupo 3"/>
          <p:cNvGrpSpPr>
            <a:grpSpLocks/>
          </p:cNvGrpSpPr>
          <p:nvPr/>
        </p:nvGrpSpPr>
        <p:grpSpPr bwMode="auto">
          <a:xfrm>
            <a:off x="34925" y="33338"/>
            <a:ext cx="1512888" cy="600075"/>
            <a:chOff x="107504" y="33468"/>
            <a:chExt cx="2592288" cy="873742"/>
          </a:xfrm>
        </p:grpSpPr>
        <p:sp>
          <p:nvSpPr>
            <p:cNvPr id="5" name="Retângulo de cantos arredondados 4"/>
            <p:cNvSpPr/>
            <p:nvPr/>
          </p:nvSpPr>
          <p:spPr bwMode="auto">
            <a:xfrm>
              <a:off x="971600" y="262069"/>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6" name="Retângulo de cantos arredondados 5"/>
            <p:cNvSpPr/>
            <p:nvPr/>
          </p:nvSpPr>
          <p:spPr bwMode="auto">
            <a:xfrm>
              <a:off x="539552" y="147768"/>
              <a:ext cx="1728192" cy="645141"/>
            </a:xfrm>
            <a:prstGeom prst="roundRect">
              <a:avLst/>
            </a:prstGeom>
            <a:solidFill>
              <a:srgbClr val="EFFF2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sp>
          <p:nvSpPr>
            <p:cNvPr id="7" name="Retângulo de cantos arredondados 6"/>
            <p:cNvSpPr/>
            <p:nvPr/>
          </p:nvSpPr>
          <p:spPr bwMode="auto">
            <a:xfrm>
              <a:off x="107504" y="33468"/>
              <a:ext cx="1728192" cy="645141"/>
            </a:xfrm>
            <a:prstGeom prst="roundRect">
              <a:avLst/>
            </a:prstGeom>
            <a:gradFill flip="none" rotWithShape="1">
              <a:gsLst>
                <a:gs pos="0">
                  <a:srgbClr val="EFFF21">
                    <a:shade val="30000"/>
                    <a:satMod val="115000"/>
                  </a:srgbClr>
                </a:gs>
                <a:gs pos="50000">
                  <a:srgbClr val="EFFF21">
                    <a:shade val="67500"/>
                    <a:satMod val="115000"/>
                  </a:srgbClr>
                </a:gs>
                <a:gs pos="100000">
                  <a:srgbClr val="EFFF21">
                    <a:shade val="100000"/>
                    <a:satMod val="115000"/>
                  </a:srgbClr>
                </a:gs>
              </a:gsLst>
              <a:lin ang="2700000" scaled="1"/>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defRPr/>
              </a:pPr>
              <a:r>
                <a:rPr lang="pt-BR" sz="2000" b="1" dirty="0">
                  <a:solidFill>
                    <a:srgbClr val="FF0000"/>
                  </a:solidFill>
                  <a:effectLst>
                    <a:outerShdw blurRad="38100" dist="38100" dir="2700000" algn="tl">
                      <a:srgbClr val="000000">
                        <a:alpha val="43137"/>
                      </a:srgbClr>
                    </a:outerShdw>
                    <a:reflection blurRad="6350" stA="60000" endA="900" endPos="58000" dir="5400000" sy="-100000" algn="bl" rotWithShape="0"/>
                  </a:effectLst>
                </a:rPr>
                <a:t>U B V</a:t>
              </a:r>
            </a:p>
          </p:txBody>
        </p:sp>
      </p:grpSp>
      <p:sp>
        <p:nvSpPr>
          <p:cNvPr id="3" name="CaixaDeTexto 2"/>
          <p:cNvSpPr txBox="1"/>
          <p:nvPr/>
        </p:nvSpPr>
        <p:spPr>
          <a:xfrm>
            <a:off x="2123728" y="2355726"/>
            <a:ext cx="4824536" cy="584775"/>
          </a:xfrm>
          <a:prstGeom prst="rect">
            <a:avLst/>
          </a:prstGeom>
          <a:noFill/>
        </p:spPr>
        <p:txBody>
          <a:bodyPr>
            <a:spAutoFit/>
          </a:bodyPr>
          <a:lstStyle/>
          <a:p>
            <a:pPr>
              <a:defRPr/>
            </a:pPr>
            <a:r>
              <a:rPr lang="pt-BR" sz="3200" dirty="0">
                <a:effectLst>
                  <a:glow rad="228600">
                    <a:schemeClr val="accent1">
                      <a:satMod val="175000"/>
                      <a:alpha val="40000"/>
                    </a:schemeClr>
                  </a:glow>
                  <a:reflection blurRad="6350" stA="55000" endA="300" endPos="45500" dir="5400000" sy="-100000" algn="bl" rotWithShape="0"/>
                </a:effectLst>
              </a:rPr>
              <a:t>Obrigado e Bom Proveito!</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par>
                          <p:cTn id="10" fill="hold" nodeType="afterGroup">
                            <p:stCondLst>
                              <p:cond delay="2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2294"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2295" name="Text Box 7"/>
          <p:cNvSpPr txBox="1">
            <a:spLocks noChangeArrowheads="1"/>
          </p:cNvSpPr>
          <p:nvPr/>
        </p:nvSpPr>
        <p:spPr bwMode="auto">
          <a:xfrm>
            <a:off x="1474788" y="650875"/>
            <a:ext cx="63547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 </a:t>
            </a:r>
          </a:p>
          <a:p>
            <a:endParaRPr lang="pt-BR" altLang="pt-BR" sz="1500">
              <a:latin typeface="Arial" panose="020B0604020202020204" pitchFamily="34" charset="0"/>
            </a:endParaRPr>
          </a:p>
          <a:p>
            <a:endParaRPr lang="pt-BR" altLang="pt-BR" sz="1500">
              <a:latin typeface="Arial" panose="020B0604020202020204" pitchFamily="34" charset="0"/>
            </a:endParaRPr>
          </a:p>
          <a:p>
            <a:endParaRPr lang="pt-BR" altLang="pt-BR" sz="1500">
              <a:latin typeface="Arial" panose="020B0604020202020204" pitchFamily="34" charset="0"/>
            </a:endParaRPr>
          </a:p>
        </p:txBody>
      </p:sp>
      <p:sp>
        <p:nvSpPr>
          <p:cNvPr id="8200"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
        <p:nvSpPr>
          <p:cNvPr id="12297" name="Text Box 10"/>
          <p:cNvSpPr txBox="1">
            <a:spLocks noChangeArrowheads="1"/>
          </p:cNvSpPr>
          <p:nvPr/>
        </p:nvSpPr>
        <p:spPr bwMode="auto">
          <a:xfrm>
            <a:off x="1428750" y="736600"/>
            <a:ext cx="6515100"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b="1">
                <a:latin typeface="Arial" panose="020B0604020202020204" pitchFamily="34" charset="0"/>
              </a:rPr>
              <a:t>Duração dos Ciclos de Tratamento</a:t>
            </a:r>
            <a:endParaRPr lang="pt-BR" altLang="pt-BR" sz="1500">
              <a:latin typeface="Arial" panose="020B0604020202020204" pitchFamily="34" charset="0"/>
            </a:endParaRPr>
          </a:p>
          <a:p>
            <a:endParaRPr lang="pt-BR" altLang="pt-BR" sz="1500">
              <a:latin typeface="Arial" panose="020B0604020202020204" pitchFamily="34" charset="0"/>
            </a:endParaRPr>
          </a:p>
          <a:p>
            <a:pPr>
              <a:lnSpc>
                <a:spcPct val="130000"/>
              </a:lnSpc>
            </a:pPr>
            <a:r>
              <a:rPr lang="pt-BR" altLang="pt-BR" sz="1500" b="1">
                <a:latin typeface="Arial" panose="020B0604020202020204" pitchFamily="34" charset="0"/>
              </a:rPr>
              <a:t>Ciclo de Tratamento</a:t>
            </a:r>
            <a:r>
              <a:rPr lang="pt-BR" altLang="pt-BR" sz="1500">
                <a:latin typeface="Arial" panose="020B0604020202020204" pitchFamily="34" charset="0"/>
              </a:rPr>
              <a:t>: </a:t>
            </a:r>
            <a:r>
              <a:rPr lang="pt-BR" altLang="pt-BR" sz="1500" b="1">
                <a:latin typeface="Arial" panose="020B0604020202020204" pitchFamily="34" charset="0"/>
              </a:rPr>
              <a:t>tempo</a:t>
            </a:r>
            <a:r>
              <a:rPr lang="pt-BR" altLang="pt-BR" sz="1500">
                <a:latin typeface="Arial" panose="020B0604020202020204" pitchFamily="34" charset="0"/>
              </a:rPr>
              <a:t> que dura o </a:t>
            </a:r>
            <a:r>
              <a:rPr lang="pt-BR" altLang="pt-BR" sz="1500" b="1">
                <a:latin typeface="Arial" panose="020B0604020202020204" pitchFamily="34" charset="0"/>
              </a:rPr>
              <a:t>tratamento de todos os quarteirões</a:t>
            </a:r>
            <a:r>
              <a:rPr lang="pt-BR" altLang="pt-BR" sz="1500">
                <a:latin typeface="Arial" panose="020B0604020202020204" pitchFamily="34" charset="0"/>
              </a:rPr>
              <a:t> da área de trabalho que corresponde a cada equipamento pesado, segundo o esquema em que foi dividido a cidade (cada aplicação = 1 ciclo)</a:t>
            </a:r>
          </a:p>
          <a:p>
            <a:pPr>
              <a:lnSpc>
                <a:spcPct val="130000"/>
              </a:lnSpc>
            </a:pPr>
            <a:endParaRPr lang="pt-BR" altLang="pt-BR" sz="1500">
              <a:latin typeface="Arial" panose="020B0604020202020204" pitchFamily="34" charset="0"/>
            </a:endParaRPr>
          </a:p>
          <a:p>
            <a:pPr>
              <a:lnSpc>
                <a:spcPct val="130000"/>
              </a:lnSpc>
            </a:pPr>
            <a:r>
              <a:rPr lang="pt-BR" altLang="pt-BR" sz="1500" b="1">
                <a:latin typeface="Arial" panose="020B0604020202020204" pitchFamily="34" charset="0"/>
              </a:rPr>
              <a:t>Duração</a:t>
            </a:r>
            <a:r>
              <a:rPr lang="pt-BR" altLang="pt-BR" sz="1500">
                <a:latin typeface="Arial" panose="020B0604020202020204" pitchFamily="34" charset="0"/>
              </a:rPr>
              <a:t>: depende da biologia do vetor e de sua recuperação populacional; ideal de 3 a 7 dias, dependendo porém da disponibilidade de equipamentos; são comuns os ciclos semanais ( a cada 2ª feira começa um novo ciclo, por exemplo)</a:t>
            </a:r>
          </a:p>
          <a:p>
            <a:pPr>
              <a:lnSpc>
                <a:spcPct val="130000"/>
              </a:lnSpc>
            </a:pPr>
            <a:endParaRPr lang="pt-BR" altLang="pt-BR" sz="1500">
              <a:latin typeface="Arial" panose="020B060402020202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143000" y="571500"/>
            <a:ext cx="114300" cy="4572000"/>
          </a:xfrm>
          <a:prstGeom prst="rect">
            <a:avLst/>
          </a:prstGeom>
          <a:gradFill rotWithShape="0">
            <a:gsLst>
              <a:gs pos="0">
                <a:srgbClr val="9C0000"/>
              </a:gs>
              <a:gs pos="100000">
                <a:srgbClr val="FF03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7150"/>
            <a:ext cx="188595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4857750"/>
            <a:ext cx="12001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p:cNvSpPr>
            <a:spLocks noChangeArrowheads="1"/>
          </p:cNvSpPr>
          <p:nvPr/>
        </p:nvSpPr>
        <p:spPr bwMode="auto">
          <a:xfrm>
            <a:off x="1257300" y="5029200"/>
            <a:ext cx="5486400" cy="114300"/>
          </a:xfrm>
          <a:prstGeom prst="rect">
            <a:avLst/>
          </a:prstGeom>
          <a:gradFill rotWithShape="0">
            <a:gsLst>
              <a:gs pos="0">
                <a:srgbClr val="FF03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3318" name="Rectangle 6"/>
          <p:cNvSpPr>
            <a:spLocks noChangeArrowheads="1"/>
          </p:cNvSpPr>
          <p:nvPr/>
        </p:nvSpPr>
        <p:spPr bwMode="auto">
          <a:xfrm>
            <a:off x="1143000" y="0"/>
            <a:ext cx="114300" cy="571500"/>
          </a:xfrm>
          <a:prstGeom prst="rect">
            <a:avLst/>
          </a:prstGeom>
          <a:solidFill>
            <a:srgbClr val="5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pt-BR" altLang="pt-BR" sz="1500">
              <a:latin typeface="Arial" panose="020B0604020202020204" pitchFamily="34" charset="0"/>
            </a:endParaRPr>
          </a:p>
        </p:txBody>
      </p:sp>
      <p:sp>
        <p:nvSpPr>
          <p:cNvPr id="13319" name="Text Box 7"/>
          <p:cNvSpPr txBox="1">
            <a:spLocks noChangeArrowheads="1"/>
          </p:cNvSpPr>
          <p:nvPr/>
        </p:nvSpPr>
        <p:spPr bwMode="auto">
          <a:xfrm>
            <a:off x="1474788" y="650875"/>
            <a:ext cx="63547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sz="1500">
                <a:latin typeface="Arial" panose="020B0604020202020204" pitchFamily="34" charset="0"/>
              </a:rPr>
              <a:t> </a:t>
            </a:r>
          </a:p>
          <a:p>
            <a:endParaRPr lang="pt-BR" altLang="pt-BR" sz="1500">
              <a:latin typeface="Arial" panose="020B0604020202020204" pitchFamily="34" charset="0"/>
            </a:endParaRPr>
          </a:p>
          <a:p>
            <a:endParaRPr lang="pt-BR" altLang="pt-BR" sz="1500">
              <a:latin typeface="Arial" panose="020B0604020202020204" pitchFamily="34" charset="0"/>
            </a:endParaRPr>
          </a:p>
          <a:p>
            <a:endParaRPr lang="pt-BR" altLang="pt-BR" sz="1500">
              <a:latin typeface="Arial" panose="020B0604020202020204" pitchFamily="34" charset="0"/>
            </a:endParaRPr>
          </a:p>
        </p:txBody>
      </p:sp>
      <p:sp>
        <p:nvSpPr>
          <p:cNvPr id="9224" name="Text Box 8"/>
          <p:cNvSpPr txBox="1">
            <a:spLocks noChangeArrowheads="1"/>
          </p:cNvSpPr>
          <p:nvPr/>
        </p:nvSpPr>
        <p:spPr bwMode="auto">
          <a:xfrm>
            <a:off x="3386138" y="250825"/>
            <a:ext cx="4489450" cy="346075"/>
          </a:xfrm>
          <a:prstGeom prst="rect">
            <a:avLst/>
          </a:prstGeom>
          <a:noFill/>
          <a:ln>
            <a:noFill/>
          </a:ln>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defRPr/>
            </a:pPr>
            <a:r>
              <a:rPr lang="pt-BR" altLang="pt-BR" sz="1650" b="1" smtClean="0"/>
              <a:t>Controle de Vetores - Aplicações espaciais</a:t>
            </a:r>
            <a:endParaRPr lang="pt-BR" altLang="pt-BR" sz="1500" smtClean="0"/>
          </a:p>
        </p:txBody>
      </p:sp>
      <p:sp>
        <p:nvSpPr>
          <p:cNvPr id="13321" name="Text Box 9"/>
          <p:cNvSpPr txBox="1">
            <a:spLocks noChangeArrowheads="1"/>
          </p:cNvSpPr>
          <p:nvPr/>
        </p:nvSpPr>
        <p:spPr bwMode="auto">
          <a:xfrm>
            <a:off x="1428750" y="736600"/>
            <a:ext cx="6515100" cy="360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pt-BR" altLang="pt-BR" b="1">
                <a:latin typeface="Arial" panose="020B0604020202020204" pitchFamily="34" charset="0"/>
              </a:rPr>
              <a:t>Duração dos Ciclos de Tratamento</a:t>
            </a:r>
            <a:endParaRPr lang="pt-BR" altLang="pt-BR" sz="1500">
              <a:latin typeface="Arial" panose="020B0604020202020204" pitchFamily="34" charset="0"/>
            </a:endParaRPr>
          </a:p>
          <a:p>
            <a:endParaRPr lang="pt-BR" altLang="pt-BR" sz="1500">
              <a:latin typeface="Arial" panose="020B0604020202020204" pitchFamily="34" charset="0"/>
            </a:endParaRPr>
          </a:p>
          <a:p>
            <a:pPr>
              <a:lnSpc>
                <a:spcPct val="130000"/>
              </a:lnSpc>
            </a:pPr>
            <a:r>
              <a:rPr lang="pt-BR" altLang="pt-BR" sz="1500" b="1">
                <a:latin typeface="Arial" panose="020B0604020202020204" pitchFamily="34" charset="0"/>
              </a:rPr>
              <a:t>Ciclo de Tratamento</a:t>
            </a:r>
            <a:r>
              <a:rPr lang="pt-BR" altLang="pt-BR" sz="1500">
                <a:latin typeface="Arial" panose="020B0604020202020204" pitchFamily="34" charset="0"/>
              </a:rPr>
              <a:t>: </a:t>
            </a:r>
            <a:r>
              <a:rPr lang="pt-BR" altLang="pt-BR" sz="1500" b="1">
                <a:latin typeface="Arial" panose="020B0604020202020204" pitchFamily="34" charset="0"/>
              </a:rPr>
              <a:t>tempo</a:t>
            </a:r>
            <a:r>
              <a:rPr lang="pt-BR" altLang="pt-BR" sz="1500">
                <a:latin typeface="Arial" panose="020B0604020202020204" pitchFamily="34" charset="0"/>
              </a:rPr>
              <a:t> que dura o </a:t>
            </a:r>
            <a:r>
              <a:rPr lang="pt-BR" altLang="pt-BR" sz="1500" b="1">
                <a:latin typeface="Arial" panose="020B0604020202020204" pitchFamily="34" charset="0"/>
              </a:rPr>
              <a:t>tratamento de todos os quarteirões</a:t>
            </a:r>
            <a:r>
              <a:rPr lang="pt-BR" altLang="pt-BR" sz="1500">
                <a:latin typeface="Arial" panose="020B0604020202020204" pitchFamily="34" charset="0"/>
              </a:rPr>
              <a:t> da área de trabalho que corresponde a cada equipamento pesado, segundo o esquema em que foi dividido a cidade (cada aplicação = 1 ciclo)</a:t>
            </a:r>
          </a:p>
          <a:p>
            <a:pPr>
              <a:lnSpc>
                <a:spcPct val="130000"/>
              </a:lnSpc>
            </a:pPr>
            <a:endParaRPr lang="pt-BR" altLang="pt-BR" sz="1500">
              <a:latin typeface="Arial" panose="020B0604020202020204" pitchFamily="34" charset="0"/>
            </a:endParaRPr>
          </a:p>
          <a:p>
            <a:pPr>
              <a:lnSpc>
                <a:spcPct val="130000"/>
              </a:lnSpc>
            </a:pPr>
            <a:r>
              <a:rPr lang="pt-BR" altLang="pt-BR" sz="1500" b="1">
                <a:latin typeface="Arial" panose="020B0604020202020204" pitchFamily="34" charset="0"/>
              </a:rPr>
              <a:t>Duração</a:t>
            </a:r>
            <a:r>
              <a:rPr lang="pt-BR" altLang="pt-BR" sz="1500">
                <a:latin typeface="Arial" panose="020B0604020202020204" pitchFamily="34" charset="0"/>
              </a:rPr>
              <a:t>: depende da biologia do vetor e de sua recuperação populacional; ideal de 3 a 7 dias, dependendo porém da disponibilidade de equipamentos; são comuns os ciclos semanais ( a cada 2ª feira começa um novo ciclo, por exemplo)</a:t>
            </a:r>
          </a:p>
          <a:p>
            <a:pPr>
              <a:lnSpc>
                <a:spcPct val="130000"/>
              </a:lnSpc>
            </a:pPr>
            <a:endParaRPr lang="pt-BR" altLang="pt-BR" sz="1500">
              <a:latin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remido">
  <a:themeElements>
    <a:clrScheme name="Tremido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fontScheme name="Tremido">
      <a:majorFont>
        <a:latin typeface="Tahoma"/>
        <a:ea typeface=""/>
        <a:cs typeface=""/>
      </a:majorFont>
      <a:minorFont>
        <a:latin typeface="Tahoma"/>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pt-BR"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pt-BR"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Tremido 1">
        <a:dk1>
          <a:srgbClr val="BD3737"/>
        </a:dk1>
        <a:lt1>
          <a:srgbClr val="FFFFFF"/>
        </a:lt1>
        <a:dk2>
          <a:srgbClr val="721E1E"/>
        </a:dk2>
        <a:lt2>
          <a:srgbClr val="FFCC00"/>
        </a:lt2>
        <a:accent1>
          <a:srgbClr val="FF6600"/>
        </a:accent1>
        <a:accent2>
          <a:srgbClr val="CC3300"/>
        </a:accent2>
        <a:accent3>
          <a:srgbClr val="BCABAB"/>
        </a:accent3>
        <a:accent4>
          <a:srgbClr val="DADADA"/>
        </a:accent4>
        <a:accent5>
          <a:srgbClr val="FFB8AA"/>
        </a:accent5>
        <a:accent6>
          <a:srgbClr val="B92D00"/>
        </a:accent6>
        <a:hlink>
          <a:srgbClr val="F7CC2F"/>
        </a:hlink>
        <a:folHlink>
          <a:srgbClr val="C7C6B1"/>
        </a:folHlink>
      </a:clrScheme>
      <a:clrMap bg1="dk2" tx1="lt1" bg2="dk1" tx2="lt2" accent1="accent1" accent2="accent2" accent3="accent3" accent4="accent4" accent5="accent5" accent6="accent6" hlink="hlink" folHlink="folHlink"/>
    </a:extraClrScheme>
    <a:extraClrScheme>
      <a:clrScheme name="Tremido 2">
        <a:dk1>
          <a:srgbClr val="000099"/>
        </a:dk1>
        <a:lt1>
          <a:srgbClr val="FFFFFF"/>
        </a:lt1>
        <a:dk2>
          <a:srgbClr val="000066"/>
        </a:dk2>
        <a:lt2>
          <a:srgbClr val="EAEAEA"/>
        </a:lt2>
        <a:accent1>
          <a:srgbClr val="66CCFF"/>
        </a:accent1>
        <a:accent2>
          <a:srgbClr val="0066FF"/>
        </a:accent2>
        <a:accent3>
          <a:srgbClr val="AAAAB8"/>
        </a:accent3>
        <a:accent4>
          <a:srgbClr val="DADADA"/>
        </a:accent4>
        <a:accent5>
          <a:srgbClr val="B8E2FF"/>
        </a:accent5>
        <a:accent6>
          <a:srgbClr val="005CE7"/>
        </a:accent6>
        <a:hlink>
          <a:srgbClr val="FFFFCC"/>
        </a:hlink>
        <a:folHlink>
          <a:srgbClr val="99CC00"/>
        </a:folHlink>
      </a:clrScheme>
      <a:clrMap bg1="dk2" tx1="lt1" bg2="dk1" tx2="lt2" accent1="accent1" accent2="accent2" accent3="accent3" accent4="accent4" accent5="accent5" accent6="accent6" hlink="hlink" folHlink="folHlink"/>
    </a:extraClrScheme>
    <a:extraClrScheme>
      <a:clrScheme name="Tremido 3">
        <a:dk1>
          <a:srgbClr val="6600CC"/>
        </a:dk1>
        <a:lt1>
          <a:srgbClr val="FFFFFF"/>
        </a:lt1>
        <a:dk2>
          <a:srgbClr val="4B0096"/>
        </a:dk2>
        <a:lt2>
          <a:srgbClr val="CDD7DF"/>
        </a:lt2>
        <a:accent1>
          <a:srgbClr val="9999FF"/>
        </a:accent1>
        <a:accent2>
          <a:srgbClr val="7850BA"/>
        </a:accent2>
        <a:accent3>
          <a:srgbClr val="B1AAC9"/>
        </a:accent3>
        <a:accent4>
          <a:srgbClr val="DADADA"/>
        </a:accent4>
        <a:accent5>
          <a:srgbClr val="CACAFF"/>
        </a:accent5>
        <a:accent6>
          <a:srgbClr val="6C48A8"/>
        </a:accent6>
        <a:hlink>
          <a:srgbClr val="00CCFF"/>
        </a:hlink>
        <a:folHlink>
          <a:srgbClr val="0796B3"/>
        </a:folHlink>
      </a:clrScheme>
      <a:clrMap bg1="dk2" tx1="lt1" bg2="dk1" tx2="lt2" accent1="accent1" accent2="accent2" accent3="accent3" accent4="accent4" accent5="accent5" accent6="accent6" hlink="hlink" folHlink="folHlink"/>
    </a:extraClrScheme>
    <a:extraClrScheme>
      <a:clrScheme name="Tremido 4">
        <a:dk1>
          <a:srgbClr val="55863C"/>
        </a:dk1>
        <a:lt1>
          <a:srgbClr val="FFFFFF"/>
        </a:lt1>
        <a:dk2>
          <a:srgbClr val="375F2F"/>
        </a:dk2>
        <a:lt2>
          <a:srgbClr val="D1EFB3"/>
        </a:lt2>
        <a:accent1>
          <a:srgbClr val="00CC66"/>
        </a:accent1>
        <a:accent2>
          <a:srgbClr val="8EAC66"/>
        </a:accent2>
        <a:accent3>
          <a:srgbClr val="AEB6AD"/>
        </a:accent3>
        <a:accent4>
          <a:srgbClr val="DADADA"/>
        </a:accent4>
        <a:accent5>
          <a:srgbClr val="AAE2B8"/>
        </a:accent5>
        <a:accent6>
          <a:srgbClr val="809B5C"/>
        </a:accent6>
        <a:hlink>
          <a:srgbClr val="B4EF7F"/>
        </a:hlink>
        <a:folHlink>
          <a:srgbClr val="F8F6AC"/>
        </a:folHlink>
      </a:clrScheme>
      <a:clrMap bg1="dk2" tx1="lt1" bg2="dk1" tx2="lt2" accent1="accent1" accent2="accent2" accent3="accent3" accent4="accent4" accent5="accent5" accent6="accent6" hlink="hlink" folHlink="folHlink"/>
    </a:extraClrScheme>
    <a:extraClrScheme>
      <a:clrScheme name="Tremido 5">
        <a:dk1>
          <a:srgbClr val="588073"/>
        </a:dk1>
        <a:lt1>
          <a:srgbClr val="FFFFFF"/>
        </a:lt1>
        <a:dk2>
          <a:srgbClr val="486768"/>
        </a:dk2>
        <a:lt2>
          <a:srgbClr val="DDDDDD"/>
        </a:lt2>
        <a:accent1>
          <a:srgbClr val="33CCCC"/>
        </a:accent1>
        <a:accent2>
          <a:srgbClr val="008871"/>
        </a:accent2>
        <a:accent3>
          <a:srgbClr val="B1B8B9"/>
        </a:accent3>
        <a:accent4>
          <a:srgbClr val="DADADA"/>
        </a:accent4>
        <a:accent5>
          <a:srgbClr val="ADE2E2"/>
        </a:accent5>
        <a:accent6>
          <a:srgbClr val="007B66"/>
        </a:accent6>
        <a:hlink>
          <a:srgbClr val="00CC99"/>
        </a:hlink>
        <a:folHlink>
          <a:srgbClr val="A8A8A8"/>
        </a:folHlink>
      </a:clrScheme>
      <a:clrMap bg1="dk2" tx1="lt1" bg2="dk1" tx2="lt2" accent1="accent1" accent2="accent2" accent3="accent3" accent4="accent4" accent5="accent5" accent6="accent6" hlink="hlink" folHlink="folHlink"/>
    </a:extraClrScheme>
    <a:extraClrScheme>
      <a:clrScheme name="Tremido 6">
        <a:dk1>
          <a:srgbClr val="6B6C75"/>
        </a:dk1>
        <a:lt1>
          <a:srgbClr val="FFFFFF"/>
        </a:lt1>
        <a:dk2>
          <a:srgbClr val="575863"/>
        </a:dk2>
        <a:lt2>
          <a:srgbClr val="FFFFCC"/>
        </a:lt2>
        <a:accent1>
          <a:srgbClr val="677481"/>
        </a:accent1>
        <a:accent2>
          <a:srgbClr val="697E5E"/>
        </a:accent2>
        <a:accent3>
          <a:srgbClr val="B4B4B7"/>
        </a:accent3>
        <a:accent4>
          <a:srgbClr val="DADADA"/>
        </a:accent4>
        <a:accent5>
          <a:srgbClr val="B8BCC1"/>
        </a:accent5>
        <a:accent6>
          <a:srgbClr val="5E7254"/>
        </a:accent6>
        <a:hlink>
          <a:srgbClr val="E9E77F"/>
        </a:hlink>
        <a:folHlink>
          <a:srgbClr val="D3A44F"/>
        </a:folHlink>
      </a:clrScheme>
      <a:clrMap bg1="dk2" tx1="lt1" bg2="dk1" tx2="lt2" accent1="accent1" accent2="accent2" accent3="accent3" accent4="accent4" accent5="accent5" accent6="accent6" hlink="hlink" folHlink="folHlink"/>
    </a:extraClrScheme>
    <a:extraClrScheme>
      <a:clrScheme name="Tremido 7">
        <a:dk1>
          <a:srgbClr val="000000"/>
        </a:dk1>
        <a:lt1>
          <a:srgbClr val="C4D6BE"/>
        </a:lt1>
        <a:dk2>
          <a:srgbClr val="339966"/>
        </a:dk2>
        <a:lt2>
          <a:srgbClr val="EFFBF0"/>
        </a:lt2>
        <a:accent1>
          <a:srgbClr val="DDDDDD"/>
        </a:accent1>
        <a:accent2>
          <a:srgbClr val="CCFF99"/>
        </a:accent2>
        <a:accent3>
          <a:srgbClr val="DEE8DB"/>
        </a:accent3>
        <a:accent4>
          <a:srgbClr val="000000"/>
        </a:accent4>
        <a:accent5>
          <a:srgbClr val="EBEBEB"/>
        </a:accent5>
        <a:accent6>
          <a:srgbClr val="B9E78A"/>
        </a:accent6>
        <a:hlink>
          <a:srgbClr val="009900"/>
        </a:hlink>
        <a:folHlink>
          <a:srgbClr val="336600"/>
        </a:folHlink>
      </a:clrScheme>
      <a:clrMap bg1="lt1" tx1="dk1" bg2="lt2" tx2="dk2" accent1="accent1" accent2="accent2" accent3="accent3" accent4="accent4" accent5="accent5" accent6="accent6" hlink="hlink" folHlink="folHlink"/>
    </a:extraClrScheme>
    <a:extraClrScheme>
      <a:clrScheme name="Tremido 8">
        <a:dk1>
          <a:srgbClr val="000000"/>
        </a:dk1>
        <a:lt1>
          <a:srgbClr val="D6DAE4"/>
        </a:lt1>
        <a:dk2>
          <a:srgbClr val="000099"/>
        </a:dk2>
        <a:lt2>
          <a:srgbClr val="FFFFFF"/>
        </a:lt2>
        <a:accent1>
          <a:srgbClr val="BFDEE3"/>
        </a:accent1>
        <a:accent2>
          <a:srgbClr val="C0C0C0"/>
        </a:accent2>
        <a:accent3>
          <a:srgbClr val="E8EAEF"/>
        </a:accent3>
        <a:accent4>
          <a:srgbClr val="000000"/>
        </a:accent4>
        <a:accent5>
          <a:srgbClr val="DCECEF"/>
        </a:accent5>
        <a:accent6>
          <a:srgbClr val="AEAEAE"/>
        </a:accent6>
        <a:hlink>
          <a:srgbClr val="3333CC"/>
        </a:hlink>
        <a:folHlink>
          <a:srgbClr val="5E93C9"/>
        </a:folHlink>
      </a:clrScheme>
      <a:clrMap bg1="lt1" tx1="dk1" bg2="lt2" tx2="dk2" accent1="accent1" accent2="accent2" accent3="accent3" accent4="accent4" accent5="accent5" accent6="accent6" hlink="hlink" folHlink="folHlink"/>
    </a:extraClrScheme>
    <a:extraClrScheme>
      <a:clrScheme name="Tremido 9">
        <a:dk1>
          <a:srgbClr val="4A2500"/>
        </a:dk1>
        <a:lt1>
          <a:srgbClr val="C2C0BA"/>
        </a:lt1>
        <a:dk2>
          <a:srgbClr val="788569"/>
        </a:dk2>
        <a:lt2>
          <a:srgbClr val="F4F4EC"/>
        </a:lt2>
        <a:accent1>
          <a:srgbClr val="E1DFC1"/>
        </a:accent1>
        <a:accent2>
          <a:srgbClr val="A5A7AF"/>
        </a:accent2>
        <a:accent3>
          <a:srgbClr val="DDDCD9"/>
        </a:accent3>
        <a:accent4>
          <a:srgbClr val="3E1E00"/>
        </a:accent4>
        <a:accent5>
          <a:srgbClr val="EEECDD"/>
        </a:accent5>
        <a:accent6>
          <a:srgbClr val="95979E"/>
        </a:accent6>
        <a:hlink>
          <a:srgbClr val="9C9800"/>
        </a:hlink>
        <a:folHlink>
          <a:srgbClr val="66663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Tremido</Template>
  <TotalTime>1458</TotalTime>
  <Words>4744</Words>
  <Application>Microsoft Office PowerPoint</Application>
  <PresentationFormat>Apresentação na tela (16:9)</PresentationFormat>
  <Paragraphs>592</Paragraphs>
  <Slides>70</Slides>
  <Notes>28</Notes>
  <HiddenSlides>0</HiddenSlides>
  <MMClips>2</MMClips>
  <ScaleCrop>false</ScaleCrop>
  <HeadingPairs>
    <vt:vector size="8" baseType="variant">
      <vt:variant>
        <vt:lpstr>Fontes usadas</vt:lpstr>
      </vt:variant>
      <vt:variant>
        <vt:i4>8</vt:i4>
      </vt:variant>
      <vt:variant>
        <vt:lpstr>Tema</vt:lpstr>
      </vt:variant>
      <vt:variant>
        <vt:i4>1</vt:i4>
      </vt:variant>
      <vt:variant>
        <vt:lpstr>Servidores OLE inseridos</vt:lpstr>
      </vt:variant>
      <vt:variant>
        <vt:i4>1</vt:i4>
      </vt:variant>
      <vt:variant>
        <vt:lpstr>Títulos de slides</vt:lpstr>
      </vt:variant>
      <vt:variant>
        <vt:i4>70</vt:i4>
      </vt:variant>
    </vt:vector>
  </HeadingPairs>
  <TitlesOfParts>
    <vt:vector size="80" baseType="lpstr">
      <vt:lpstr>Tahoma</vt:lpstr>
      <vt:lpstr>Arial</vt:lpstr>
      <vt:lpstr>Wingdings</vt:lpstr>
      <vt:lpstr>Calibri</vt:lpstr>
      <vt:lpstr>Arial Black</vt:lpstr>
      <vt:lpstr>Times New Roman</vt:lpstr>
      <vt:lpstr>Wingdings 2</vt:lpstr>
      <vt:lpstr>Times</vt:lpstr>
      <vt:lpstr>Tremido</vt:lpstr>
      <vt:lpstr>Gráfico do CorelDRAW 10.0</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Controle de Vetores UBV - Tecnologia de Aplicação</vt:lpstr>
      <vt:lpstr>Controle de Vetores UBV - Tecnologia de Aplicação</vt:lpstr>
      <vt:lpstr>Controle de Vetores UBV - Tecnologia de Aplicação</vt:lpstr>
      <vt:lpstr>Controle de Vetores UBV - Tecnologia de Aplicação</vt:lpstr>
      <vt:lpstr>Controle de Vetores UBV - Tecnologia de Aplicação</vt:lpstr>
      <vt:lpstr>Controle de Vetores UBV - Tecnologia de Aplicação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EQUIPAMENTO LECO MODELO HD 1.600:</vt:lpstr>
      <vt:lpstr>Apresentação do PowerPoint</vt:lpstr>
      <vt:lpstr>Apresentação do PowerPoint</vt:lpstr>
      <vt:lpstr>Apresentação do PowerPoint</vt:lpstr>
      <vt:lpstr>Principais componentes do equipamento Leco Modelo HD 1.800. </vt:lpstr>
      <vt:lpstr>PARÂMETROS QUE REGEM AS APLICAÇÕES DE U.B.V. E OBRIGAÇÕES DO OPERADOR E MOTORISTA. </vt:lpstr>
      <vt:lpstr>Obrigações e observações básicas  a serem cumpridas pelo operador</vt:lpstr>
      <vt:lpstr>Obrigações e observações básicas  a serem cumpridas pelo operador</vt:lpstr>
      <vt:lpstr>Obrigações e observações básicas  a serem cumpridas pelo operador</vt:lpstr>
      <vt:lpstr>Obrigações e observações básicas  a serem cumpridas pelo operador</vt:lpstr>
      <vt:lpstr>Obrigações do motorista da Leco com relação ao trabalho.</vt:lpstr>
      <vt:lpstr>Cuidados na hora da nebulização</vt:lpstr>
      <vt:lpstr>EQUIPAMENTOS DE PROTEÇÃO DO SERVIDOR</vt:lpstr>
      <vt:lpstr>BOMBA COSTAL</vt:lpstr>
      <vt:lpstr>Componentes principais do equipamento</vt:lpstr>
      <vt:lpstr>Funcionamento</vt:lpstr>
      <vt:lpstr>Apresentação do PowerPoint</vt:lpstr>
      <vt:lpstr>Para melhor acompanhamento do funcionamento da UBV Costal, observe o desenho e seguida: </vt:lpstr>
      <vt:lpstr>Inseticida </vt:lpstr>
      <vt:lpstr>Cuidados, informações gerais e deveres do operador  na hora da nebulização. </vt:lpstr>
      <vt:lpstr>Cuidados, informações gerais e deveres do operador  na hora da nebulização. </vt:lpstr>
      <vt:lpstr>Cuidados, informações gerais e deveres do operador  na hora da nebulização. </vt:lpstr>
      <vt:lpstr>Cuidados, informações gerais e deveres do operador  na hora da nebulização. </vt:lpstr>
      <vt:lpstr>Cuidados, informações gerais e deveres do operador  na hora da nebulização. </vt:lpstr>
      <vt:lpstr>Cuidados, informações gerais e deveres do operador  na hora da nebulização.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SESMA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Administrador</dc:creator>
  <cp:lastModifiedBy>Conta da Microsoft</cp:lastModifiedBy>
  <cp:revision>121</cp:revision>
  <dcterms:created xsi:type="dcterms:W3CDTF">2007-03-27T17:42:34Z</dcterms:created>
  <dcterms:modified xsi:type="dcterms:W3CDTF">2022-07-17T00:31:50Z</dcterms:modified>
</cp:coreProperties>
</file>